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6" r:id="rId21"/>
    <p:sldId id="275" r:id="rId22"/>
  </p:sldIdLst>
  <p:sldSz cx="10080625" cy="567055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714" y="120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E051C6B-D836-442C-8E1C-6815162A0F1D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31202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CEFA4F6-11D8-47D4-8427-D64189B748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2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D7CC25F3-CCC3-4503-BA34-55E5F07C857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16413" y="2387560"/>
            <a:ext cx="7473498" cy="923330"/>
            <a:chOff x="1172584" y="1381459"/>
            <a:chExt cx="6779110" cy="1116681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795663" cy="1116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552" y="1147453"/>
            <a:ext cx="7471522" cy="1432093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115463"/>
            <a:ext cx="7056438" cy="14491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9751B6-B41E-47A2-9526-13272DB1B6B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92692" y="1151157"/>
            <a:ext cx="7473498" cy="923330"/>
            <a:chOff x="1172584" y="1381459"/>
            <a:chExt cx="6779110" cy="1116681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795663" cy="1116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9663" y="462540"/>
            <a:ext cx="1850091" cy="460289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9011" y="702704"/>
            <a:ext cx="6072096" cy="41539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012796-C064-482B-9443-9933E674171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5064563" y="2302078"/>
            <a:ext cx="4531275" cy="923330"/>
            <a:chOff x="1815339" y="1424353"/>
            <a:chExt cx="5480154" cy="837540"/>
          </a:xfrm>
        </p:grpSpPr>
        <p:sp>
          <p:nvSpPr>
            <p:cNvPr id="12" name="TextBox 11"/>
            <p:cNvSpPr txBox="1"/>
            <p:nvPr/>
          </p:nvSpPr>
          <p:spPr>
            <a:xfrm>
              <a:off x="4055231" y="1424353"/>
              <a:ext cx="1060847" cy="837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13C09B-318B-4B78-8229-AEDE63FAF4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92692" y="1151157"/>
            <a:ext cx="7473498" cy="923330"/>
            <a:chOff x="1172584" y="1381459"/>
            <a:chExt cx="6779110" cy="1116681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795663" cy="1116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92692" y="2387600"/>
            <a:ext cx="7473498" cy="923330"/>
            <a:chOff x="1172584" y="1381459"/>
            <a:chExt cx="6779110" cy="1116681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795663" cy="1116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22" y="996238"/>
            <a:ext cx="8549033" cy="1579879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873" y="3115013"/>
            <a:ext cx="8527021" cy="1240432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82CCF4-09B1-434B-A23E-80B948BEADE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4AD5E4-CDD3-48D5-8BAD-316790E1EEA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92692" y="1151157"/>
            <a:ext cx="7473498" cy="923330"/>
            <a:chOff x="1172584" y="1381459"/>
            <a:chExt cx="6779110" cy="1116681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795663" cy="1116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56047" y="1852380"/>
            <a:ext cx="4193540" cy="32057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120956" y="1852380"/>
            <a:ext cx="4193540" cy="32057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272" y="1852380"/>
            <a:ext cx="3795058" cy="544373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010" y="2437225"/>
            <a:ext cx="4193540" cy="26235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14695" y="1852380"/>
            <a:ext cx="3800396" cy="544373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9" y="2434556"/>
            <a:ext cx="4188936" cy="26235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795BBE-DD21-4977-81BB-2C3EFC3CEE5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92692" y="1151157"/>
            <a:ext cx="7473498" cy="923330"/>
            <a:chOff x="1172584" y="1381459"/>
            <a:chExt cx="6779110" cy="1116681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795663" cy="1116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1B12E4-D07B-4CD5-B906-8664704E246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92692" y="1151157"/>
            <a:ext cx="7473498" cy="923330"/>
            <a:chOff x="1172584" y="1381459"/>
            <a:chExt cx="6779110" cy="1116681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795663" cy="1116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4AA234-2BE7-43B6-B6C6-96647BE20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0274" y="1387619"/>
            <a:ext cx="3773050" cy="156020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884" y="462540"/>
            <a:ext cx="4538339" cy="460289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0274" y="2979819"/>
            <a:ext cx="3761190" cy="20814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302302-E88F-4CDA-82D7-C7AE76D72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152" y="3860421"/>
            <a:ext cx="8562601" cy="533095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407479" y="551481"/>
            <a:ext cx="5260971" cy="297502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9012" y="4402412"/>
            <a:ext cx="8550742" cy="66550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3A91FB-219B-4FD5-9BF6-737C979CD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80625" cy="567055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9013" y="471434"/>
            <a:ext cx="8550741" cy="871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872" y="1859050"/>
            <a:ext cx="8538881" cy="3206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292" y="5094600"/>
            <a:ext cx="2352146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5094600"/>
            <a:ext cx="3192198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9327" y="5094600"/>
            <a:ext cx="2352146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CD04A270-1BDE-44F3-83C5-99D4D301F9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5816" y="170979"/>
            <a:ext cx="8747508" cy="1584176"/>
          </a:xfrm>
        </p:spPr>
        <p:txBody>
          <a:bodyPr/>
          <a:lstStyle/>
          <a:p>
            <a:pPr algn="ctr"/>
            <a:r>
              <a:rPr lang="ru-RU" sz="4400" dirty="0" smtClean="0"/>
              <a:t>Дети-Герои Великой Отечественной Войны</a:t>
            </a:r>
            <a:endParaRPr lang="ru-RU" sz="4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971179"/>
            <a:ext cx="4753099" cy="3252254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5544368" y="2043187"/>
            <a:ext cx="3761190" cy="30963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« Маленький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герой</a:t>
            </a: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Большой войны…</a:t>
            </a: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Вот неполный список.</a:t>
            </a: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Посмотри.</a:t>
            </a: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Сколько здесь имён…</a:t>
            </a: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Юны, честны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…» </a:t>
            </a:r>
          </a:p>
          <a:p>
            <a:pPr algn="ctr"/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1941 – 1945 г.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" name="Военные песни - На безымянной высот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00752" y="4707483"/>
            <a:ext cx="443345" cy="576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4408" y="98971"/>
            <a:ext cx="3888432" cy="1080120"/>
          </a:xfrm>
        </p:spPr>
        <p:txBody>
          <a:bodyPr/>
          <a:lstStyle/>
          <a:p>
            <a:pPr algn="ctr"/>
            <a:r>
              <a:rPr lang="ru-RU" b="1" dirty="0"/>
              <a:t>Марат Казей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16" y="1035075"/>
            <a:ext cx="3743325" cy="37433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7784" y="170979"/>
            <a:ext cx="5616624" cy="6264696"/>
          </a:xfrm>
        </p:spPr>
        <p:txBody>
          <a:bodyPr>
            <a:normAutofit/>
          </a:bodyPr>
          <a:lstStyle/>
          <a:p>
            <a:r>
              <a:rPr lang="ru-RU" dirty="0"/>
              <a:t>Марату едва исполнилось 13 лет, когда его мать зверски убили фашисты. Она скрывала в подвале своего дома партизан и лечила их, за что и была публично повешена в Минске. После этого мальчик со своей старшей сестрой вступил в отряд партизан, дабы отомстить за мать.</a:t>
            </a:r>
          </a:p>
          <a:p>
            <a:r>
              <a:rPr lang="ru-RU" dirty="0"/>
              <a:t>Когда их партизанский отряд выходил из окружения, сестра Марата, Ариадна, отморозила себе конечности. Врачи ноги спасти не смогли, и их ампутировали.</a:t>
            </a:r>
          </a:p>
          <a:p>
            <a:r>
              <a:rPr lang="ru-RU" dirty="0"/>
              <a:t>Враги отняли у </a:t>
            </a:r>
            <a:r>
              <a:rPr lang="ru-RU" b="1" u="sng" dirty="0"/>
              <a:t>Марата Казеева </a:t>
            </a:r>
            <a:r>
              <a:rPr lang="ru-RU" dirty="0"/>
              <a:t>Родину, мать, а теперь искалечили и его сестру. Он твёрдо решил вернуть им все то зло, что они ему принесли.</a:t>
            </a:r>
          </a:p>
          <a:p>
            <a:r>
              <a:rPr lang="ru-RU" dirty="0"/>
              <a:t>В мае Беларусь одержала верх над захватчиками. Это случилось в 1944 году благодаря операции «Багратион». Но нашему герою судьбой не было велено встретить победу.</a:t>
            </a:r>
          </a:p>
          <a:p>
            <a:r>
              <a:rPr lang="ru-RU" dirty="0"/>
              <a:t>11 мая фашисты окружили отряд Марата у деревни Хоромицкая. Напарник мальчика пал в бою сразу, но сам он отстреливался до конца. Когда закончились патроны и отступать было некуда, он предпринял свой последний и самый героический шаг. Подорвал себя гранатой, не дав врагам захватить себя в плен, и защитил жителей деревни от захватчиков.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8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0274" y="314995"/>
            <a:ext cx="4098550" cy="792088"/>
          </a:xfrm>
        </p:spPr>
        <p:txBody>
          <a:bodyPr/>
          <a:lstStyle/>
          <a:p>
            <a:pPr algn="ctr"/>
            <a:r>
              <a:rPr lang="ru-RU" b="1" dirty="0"/>
              <a:t>Валя Котик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38" y="819051"/>
            <a:ext cx="3816762" cy="46086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776" y="314995"/>
            <a:ext cx="5400600" cy="5112568"/>
          </a:xfrm>
        </p:spPr>
        <p:txBody>
          <a:bodyPr>
            <a:normAutofit/>
          </a:bodyPr>
          <a:lstStyle/>
          <a:p>
            <a:r>
              <a:rPr lang="ru-RU" dirty="0"/>
              <a:t>Когда </a:t>
            </a:r>
            <a:r>
              <a:rPr lang="ru-RU" dirty="0" smtClean="0"/>
              <a:t>началась война</a:t>
            </a:r>
            <a:r>
              <a:rPr lang="ru-RU" dirty="0"/>
              <a:t>, Вале было всего 11 лет</a:t>
            </a:r>
            <a:r>
              <a:rPr lang="ru-RU" dirty="0" smtClean="0"/>
              <a:t>. </a:t>
            </a:r>
            <a:r>
              <a:rPr lang="ru-RU" dirty="0"/>
              <a:t>Его родной Шепетовский район был оккупирован немецко-фашистскими войсками. Как гласила официальная биография </a:t>
            </a:r>
            <a:r>
              <a:rPr lang="ru-RU" dirty="0" smtClean="0"/>
              <a:t> Вали</a:t>
            </a:r>
            <a:r>
              <a:rPr lang="ru-RU" dirty="0"/>
              <a:t>, с первых дней войны мальчик вел работу по сбору оружия и боеприпасов, которые затем переправлялись </a:t>
            </a:r>
            <a:r>
              <a:rPr lang="ru-RU" dirty="0" smtClean="0"/>
              <a:t>партизанам. </a:t>
            </a:r>
            <a:r>
              <a:rPr lang="ru-RU" dirty="0"/>
              <a:t>Он смог минировать дороги и шоссе, по которым проезжали патрули. Однажды ребенок заметил в проезжающей мимо машине начальника местной жандармерии, который ехал в его родной городок Шепетовку. Школьник кинул гранату, и машина взорвалась</a:t>
            </a:r>
            <a:r>
              <a:rPr lang="ru-RU" dirty="0" smtClean="0"/>
              <a:t>. </a:t>
            </a:r>
            <a:r>
              <a:rPr lang="ru-RU" dirty="0"/>
              <a:t>На его счету - шесть вражеских эшелонов, взорванных на пути к фронту</a:t>
            </a:r>
            <a:r>
              <a:rPr lang="ru-RU" dirty="0" smtClean="0"/>
              <a:t>.</a:t>
            </a:r>
          </a:p>
          <a:p>
            <a:r>
              <a:rPr lang="ru-RU" dirty="0"/>
              <a:t>Однажды он один из всей группы партизан заметил готовящуюся облаву на своих товарищей и вовремя поднял тревогу, таким образом спасая всех людей. </a:t>
            </a:r>
            <a:r>
              <a:rPr lang="ru-RU" dirty="0" smtClean="0"/>
              <a:t>Подросток </a:t>
            </a:r>
            <a:r>
              <a:rPr lang="ru-RU" dirty="0"/>
              <a:t>активно сражался на стороне Красной армии и был дважды ранен</a:t>
            </a:r>
            <a:r>
              <a:rPr lang="ru-RU" dirty="0" smtClean="0"/>
              <a:t>. </a:t>
            </a:r>
          </a:p>
          <a:p>
            <a:r>
              <a:rPr lang="ru-RU" b="1" u="sng" dirty="0"/>
              <a:t>Валя Котик </a:t>
            </a:r>
            <a:r>
              <a:rPr lang="ru-RU" dirty="0"/>
              <a:t>погиб как герой, и Родина посмертно удостоила его званием Героя Советского Союза.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0274" y="242987"/>
            <a:ext cx="4098550" cy="864096"/>
          </a:xfrm>
        </p:spPr>
        <p:txBody>
          <a:bodyPr/>
          <a:lstStyle/>
          <a:p>
            <a:pPr algn="ctr"/>
            <a:r>
              <a:rPr lang="ru-RU" b="1" dirty="0"/>
              <a:t>Александр Матросов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13" y="890531"/>
            <a:ext cx="3600896" cy="42650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776" y="459011"/>
            <a:ext cx="5688632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январе 1943 </a:t>
            </a:r>
            <a:r>
              <a:rPr lang="ru-RU" dirty="0" smtClean="0"/>
              <a:t>года </a:t>
            </a:r>
            <a:r>
              <a:rPr lang="ru-RU" b="1" u="sng" dirty="0" smtClean="0"/>
              <a:t>Александр Матросов</a:t>
            </a:r>
            <a:r>
              <a:rPr lang="ru-RU" dirty="0" smtClean="0"/>
              <a:t> отправился </a:t>
            </a:r>
            <a:r>
              <a:rPr lang="ru-RU" dirty="0"/>
              <a:t>на </a:t>
            </a:r>
            <a:r>
              <a:rPr lang="ru-RU" dirty="0" smtClean="0"/>
              <a:t>фронт. С </a:t>
            </a:r>
            <a:r>
              <a:rPr lang="ru-RU" dirty="0"/>
              <a:t>25 февраля 1943 г, проходил службу во 2-ом отдельном стрелковом батальоне 91-й отдельной </a:t>
            </a:r>
            <a:r>
              <a:rPr lang="ru-RU" dirty="0" smtClean="0"/>
              <a:t>Сибирской </a:t>
            </a:r>
            <a:r>
              <a:rPr lang="ru-RU" dirty="0"/>
              <a:t>добровольческой бригады им. В.И. Сталина</a:t>
            </a:r>
            <a:r>
              <a:rPr lang="ru-RU" dirty="0" smtClean="0"/>
              <a:t>.</a:t>
            </a:r>
          </a:p>
          <a:p>
            <a:r>
              <a:rPr lang="ru-RU" dirty="0"/>
              <a:t>Свой, прогремевший на всю стран подвиг, он совершил 27 февраля 1943 г, когда  батальон пошел в атаку на опорный пункт недалеко от деревни Чернушки Псковской области.  Выходя из леса на опушку, наши солдаты попали под пулеметный огонь, источником которого были три дзота немцев, прикрывавших подступы к деревне. На уничтожение огневых точек противника были посланы штурмовые группы по 2 человека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Две </a:t>
            </a:r>
            <a:r>
              <a:rPr lang="ru-RU" dirty="0"/>
              <a:t>точки были подавлены быстро, а третьему пулемет удавалось довольно долго простреливать всю лощину, расположенную перед деревней. В очередной попытке заставить пулемет замолчать, в сторону врага поползли рядовые Александр Матросов и Петр Огурцов. Когда Огурцов получил ранение, Матросов решил довести дело до конца самостоятельно, бросил на дзот две гранаты, и тот затих. Но вскоре фашисты вновь открыли огонь по советским солдатам. Тогда Александр резко бросился к амбразуре пулемета и закрыл ее своим телом. </a:t>
            </a:r>
            <a:endParaRPr lang="ru-RU" dirty="0" smtClean="0"/>
          </a:p>
          <a:p>
            <a:r>
              <a:rPr lang="ru-RU" dirty="0"/>
              <a:t> Этот подвиг стоил ему жизни, благодаря этому, батальон смог выполнить свою боевую задачу</a:t>
            </a:r>
          </a:p>
        </p:txBody>
      </p:sp>
    </p:spTree>
    <p:extLst>
      <p:ext uri="{BB962C8B-B14F-4D97-AF65-F5344CB8AC3E}">
        <p14:creationId xmlns:p14="http://schemas.microsoft.com/office/powerpoint/2010/main" val="39084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7899" y="0"/>
            <a:ext cx="3706948" cy="675035"/>
          </a:xfrm>
        </p:spPr>
        <p:txBody>
          <a:bodyPr/>
          <a:lstStyle/>
          <a:p>
            <a:pPr algn="ctr"/>
            <a:r>
              <a:rPr lang="ru-RU" dirty="0" smtClean="0"/>
              <a:t>Галя </a:t>
            </a:r>
            <a:r>
              <a:rPr lang="ru-RU" dirty="0"/>
              <a:t>К</a:t>
            </a:r>
            <a:r>
              <a:rPr lang="ru-RU" dirty="0" smtClean="0"/>
              <a:t>омлева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32" y="747043"/>
            <a:ext cx="3744415" cy="3528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1800" y="174634"/>
            <a:ext cx="5472608" cy="5252929"/>
          </a:xfrm>
        </p:spPr>
        <p:txBody>
          <a:bodyPr>
            <a:normAutofit/>
          </a:bodyPr>
          <a:lstStyle/>
          <a:p>
            <a:r>
              <a:rPr lang="ru-RU" dirty="0"/>
              <a:t>Когда началась война, и фашисты приближались к Ленинграду, для подпольной работы в посёлке </a:t>
            </a:r>
            <a:r>
              <a:rPr lang="ru-RU" dirty="0" err="1"/>
              <a:t>Тарновичи</a:t>
            </a:r>
            <a:r>
              <a:rPr lang="ru-RU" dirty="0"/>
              <a:t> – на юге Ленинградской области – была оставлена вожатая средней школы Анна Петровна </a:t>
            </a:r>
            <a:r>
              <a:rPr lang="ru-RU" dirty="0" err="1"/>
              <a:t>Семёнова</a:t>
            </a:r>
            <a:r>
              <a:rPr lang="ru-RU" dirty="0"/>
              <a:t>. Для связи с партизанами она подобрала самых надёжных своих пионеров, и первой среди них была </a:t>
            </a:r>
            <a:r>
              <a:rPr lang="ru-RU" b="1" u="sng" dirty="0"/>
              <a:t>Галина Комлева</a:t>
            </a:r>
            <a:r>
              <a:rPr lang="ru-RU" dirty="0" smtClean="0"/>
              <a:t>. </a:t>
            </a:r>
            <a:r>
              <a:rPr lang="ru-RU" dirty="0"/>
              <a:t>Она, как и многие ее сверстники в военные годы, была разведчицей, снабжала партизан важными сведениями</a:t>
            </a:r>
            <a:r>
              <a:rPr lang="ru-RU" dirty="0" smtClean="0"/>
              <a:t>.</a:t>
            </a:r>
            <a:r>
              <a:rPr lang="ru-RU" b="1" dirty="0"/>
              <a:t> </a:t>
            </a:r>
            <a:r>
              <a:rPr lang="ru-RU" dirty="0"/>
              <a:t>Молодая связная приносила от партизан поручения для своей вожатой, а её донесения отправила в отряд вместе с хлебом, картошкой, продуктами, которые доставались с большим трудом.</a:t>
            </a:r>
          </a:p>
          <a:p>
            <a:r>
              <a:rPr lang="ru-RU" dirty="0"/>
              <a:t>Вместе с комсомолкой </a:t>
            </a:r>
            <a:r>
              <a:rPr lang="ru-RU" dirty="0" err="1"/>
              <a:t>Тасей</a:t>
            </a:r>
            <a:r>
              <a:rPr lang="ru-RU" dirty="0"/>
              <a:t> Яковлевой Галя писала листовки и ночью разбрасывала их по поселку. Фашисты выследили, схватили юных подпольщиков. Два месяца держали в гестапо. Жестоко избив, бросали в камеру, а утром снова выводили на допрос. Ничего не сказала врагу Галя, никого не выдала. Юная патриотка была расстреляна.    Подвиг Гали Комлевой Родина отметила орденом Отечественной войны 1 степени.</a:t>
            </a:r>
          </a:p>
        </p:txBody>
      </p:sp>
    </p:spTree>
    <p:extLst>
      <p:ext uri="{BB962C8B-B14F-4D97-AF65-F5344CB8AC3E}">
        <p14:creationId xmlns:p14="http://schemas.microsoft.com/office/powerpoint/2010/main" val="15741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024" y="257431"/>
            <a:ext cx="3773050" cy="345596"/>
          </a:xfrm>
        </p:spPr>
        <p:txBody>
          <a:bodyPr/>
          <a:lstStyle/>
          <a:p>
            <a:pPr algn="ctr"/>
            <a:r>
              <a:rPr lang="ru-RU" dirty="0" smtClean="0"/>
              <a:t>Лара Михеенко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36" y="746695"/>
            <a:ext cx="3345425" cy="43211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792" y="242987"/>
            <a:ext cx="5760640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начале лета 1941 г. Лара поехала на летние каникулы в деревню </a:t>
            </a:r>
            <a:r>
              <a:rPr lang="ru-RU" dirty="0" err="1"/>
              <a:t>Печенёво</a:t>
            </a:r>
            <a:r>
              <a:rPr lang="ru-RU" dirty="0"/>
              <a:t> к дяде. Здесь ее и застала война. Как многие ее сверстницы, юная Лара начала вести опасную партизанскую жизнь</a:t>
            </a:r>
            <a:r>
              <a:rPr lang="ru-RU" dirty="0" smtClean="0"/>
              <a:t>.</a:t>
            </a:r>
          </a:p>
          <a:p>
            <a:r>
              <a:rPr lang="ru-RU" dirty="0"/>
              <a:t>С августа 1943 г. отряд, в котором находилась Лара, активно участвовал в «рельсовой войне». Уже опытная разведчица, Лариса собирала сведения об охране мостов и возможностях их минирования.</a:t>
            </a:r>
          </a:p>
          <a:p>
            <a:r>
              <a:rPr lang="ru-RU" dirty="0"/>
              <a:t>Благодаря Ларе в одной из операций кроме моста был выведен из строя еще и проходивший по нему вражеский эшелон: девочка смогла подобраться к мосту, где зажгла огнепроводный шнур прямо перед приближающимся поездом.</a:t>
            </a:r>
          </a:p>
          <a:p>
            <a:r>
              <a:rPr lang="ru-RU" dirty="0"/>
              <a:t>Глубокой осенью 1943 г. Лариса с двумя партизанами пошла в деревню Игнатово на разведку. Они тайно остановились в доме проверенного человека. Пока партизаны общались с хозяйкой дома, Лариса оставалась снаружи для наблюдения.</a:t>
            </a:r>
          </a:p>
          <a:p>
            <a:r>
              <a:rPr lang="ru-RU" dirty="0"/>
              <a:t>Как выяснится позже, их предал кто-то из местных жителей. Внезапно появились немцы, и Лара успела предупредить об этом друзей.</a:t>
            </a:r>
          </a:p>
          <a:p>
            <a:r>
              <a:rPr lang="ru-RU" dirty="0"/>
              <a:t>Но силы были не равны – в бою были убиты оба партизана, а Ларису схватили, чтобы повести на допрос. В пальто у девочки оставалась ручная граната, которую она бросила в фашистов. Однако граната не взорвалась.</a:t>
            </a:r>
          </a:p>
          <a:p>
            <a:r>
              <a:rPr lang="ru-RU" dirty="0"/>
              <a:t>4 ноября 1943 г. </a:t>
            </a:r>
            <a:r>
              <a:rPr lang="ru-RU" b="1" u="sng" dirty="0"/>
              <a:t>Лариса </a:t>
            </a:r>
            <a:r>
              <a:rPr lang="ru-RU" b="1" u="sng" dirty="0" smtClean="0"/>
              <a:t>Михеенко </a:t>
            </a:r>
            <a:r>
              <a:rPr lang="ru-RU" dirty="0"/>
              <a:t>после жестокого допроса, сопровождавшегося пытками и издевательствами, была расстреляна.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7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4448" y="170979"/>
            <a:ext cx="3413010" cy="432048"/>
          </a:xfrm>
        </p:spPr>
        <p:txBody>
          <a:bodyPr/>
          <a:lstStyle/>
          <a:p>
            <a:pPr algn="ctr"/>
            <a:r>
              <a:rPr lang="ru-RU" dirty="0" smtClean="0"/>
              <a:t>Люся Герасименко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792" y="170979"/>
            <a:ext cx="5256584" cy="5256584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/>
              <a:t>Людмила Герасименко </a:t>
            </a:r>
            <a:r>
              <a:rPr lang="ru-RU" dirty="0"/>
              <a:t>родилась в 1931 году в </a:t>
            </a:r>
            <a:r>
              <a:rPr lang="ru-RU" dirty="0" smtClean="0"/>
              <a:t>Минске, </a:t>
            </a:r>
            <a:r>
              <a:rPr lang="ru-RU" dirty="0"/>
              <a:t>была дочерью деятеля коммунистической партии Герасименко Назара Евстратовича.</a:t>
            </a:r>
            <a:br>
              <a:rPr lang="ru-RU" dirty="0"/>
            </a:br>
            <a:r>
              <a:rPr lang="ru-RU" dirty="0"/>
              <a:t>Практически сразу после оккупации Минска фашистами, Назар Евстратович включился в подпольную деятельность против захватчиков в составе "Сталинского подпольного райкома партии Минска", секретарём которого он стал.</a:t>
            </a:r>
            <a:br>
              <a:rPr lang="ru-RU" dirty="0"/>
            </a:br>
            <a:r>
              <a:rPr lang="ru-RU" dirty="0"/>
              <a:t>На квартире семейства Герасименко регулярно собирались встречи и совещания подпольщиков, хранилось оружие и медикаменты, а также была организована связь с окрестными партизанскими отрядами.</a:t>
            </a:r>
            <a:br>
              <a:rPr lang="ru-RU" dirty="0"/>
            </a:br>
            <a:r>
              <a:rPr lang="ru-RU" dirty="0"/>
              <a:t>Люся активно помогала отцу в его деятельности: она выступала как связная при работе с другими подпольными ячейками, выполняла поручения по доставке листовок и запрещённых припасов, а также дежурила на улице во время собраний подполья, чтобы вовремя предупредить родных о замеченном немецком патруле.</a:t>
            </a:r>
            <a:br>
              <a:rPr lang="ru-RU" dirty="0"/>
            </a:br>
            <a:r>
              <a:rPr lang="ru-RU" dirty="0"/>
              <a:t>В первых числах октября 1942 года вся семья Герасименко была арестована немцами. В течение почти что трёх месяцев их мучили и издевались - не пожалели изверги и 11-летнюю Люсю Герасименко, также подвергнутую жестоким пыткам.</a:t>
            </a:r>
            <a:br>
              <a:rPr lang="ru-RU" dirty="0"/>
            </a:br>
            <a:r>
              <a:rPr lang="ru-RU" dirty="0"/>
              <a:t>26 декабря 1942 года Люся Герасименко и её родители были расстреляны немцами...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49" y="604646"/>
            <a:ext cx="3432709" cy="4543291"/>
          </a:xfrm>
        </p:spPr>
      </p:pic>
    </p:spTree>
    <p:extLst>
      <p:ext uri="{BB962C8B-B14F-4D97-AF65-F5344CB8AC3E}">
        <p14:creationId xmlns:p14="http://schemas.microsoft.com/office/powerpoint/2010/main" val="14167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424" y="26963"/>
            <a:ext cx="3268038" cy="576064"/>
          </a:xfrm>
        </p:spPr>
        <p:txBody>
          <a:bodyPr/>
          <a:lstStyle/>
          <a:p>
            <a:pPr algn="ctr"/>
            <a:r>
              <a:rPr lang="ru-RU" dirty="0" smtClean="0"/>
              <a:t>Саша Бородулин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40" y="710915"/>
            <a:ext cx="3226197" cy="4176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792" y="170979"/>
            <a:ext cx="5256584" cy="52565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Над поселком, где жила Саша, постоянно летали вражеские бомбардировщики. Родную землю топтали фашисты. Не мог с этим мириться юный пионер </a:t>
            </a:r>
            <a:r>
              <a:rPr lang="ru-RU" b="1" u="sng" dirty="0"/>
              <a:t>Саша Бородулин</a:t>
            </a:r>
            <a:r>
              <a:rPr lang="ru-RU" dirty="0"/>
              <a:t>, он решил бороться с фашистами. Убив фашистского мотоциклиста, взял первый боевой трофей - настоящий немецкий автомат. День за днем вел он разведку. Не раз отправлялся на самые опасные задания. На его счету было немало уничтоженных машин и вражеских солдат.</a:t>
            </a:r>
            <a:br>
              <a:rPr lang="ru-RU" dirty="0"/>
            </a:br>
            <a:r>
              <a:rPr lang="ru-RU" dirty="0"/>
              <a:t>Каратели выследили партизан. Трое суток уходил от них отряд, дважды вырывался из окружения, но снова смыкалось вражеское кольцо. Тогда командир вызвал добровольцев - прикрыть отход отряда. Саша первым шагнул вперед. Пятеро приняли бой. Один за другим они погибали. Саша остался один. Еще можно было отойти - лес рядом, но отряду так дорога каждая минута, которая задержит врага, и Саша вел бой до конца. Он, позволив фашистам сомкнуть вокруг себя кольцо, выхватил гранату и взорвал их вместе с собой.</a:t>
            </a:r>
            <a:br>
              <a:rPr lang="ru-RU" dirty="0"/>
            </a:br>
            <a:r>
              <a:rPr lang="ru-RU" dirty="0"/>
              <a:t>За выполнение опасных заданий, за проявленное мужество, находчивость и смелость Саша Бородулин зимой 1941 года был награжден орденом Красного Знамени.</a:t>
            </a:r>
          </a:p>
        </p:txBody>
      </p:sp>
    </p:spTree>
    <p:extLst>
      <p:ext uri="{BB962C8B-B14F-4D97-AF65-F5344CB8AC3E}">
        <p14:creationId xmlns:p14="http://schemas.microsoft.com/office/powerpoint/2010/main" val="312818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8424" y="242987"/>
            <a:ext cx="3528392" cy="504056"/>
          </a:xfrm>
        </p:spPr>
        <p:txBody>
          <a:bodyPr/>
          <a:lstStyle/>
          <a:p>
            <a:pPr algn="ctr"/>
            <a:r>
              <a:rPr lang="ru-RU" dirty="0" smtClean="0"/>
              <a:t>Юта Бондаровская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7784" y="242987"/>
            <a:ext cx="5184576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Куда </a:t>
            </a:r>
            <a:r>
              <a:rPr lang="ru-RU" dirty="0"/>
              <a:t>бы ни шла синеглазая девочка Юта, ее красный галстук неизменно был с нею...</a:t>
            </a:r>
          </a:p>
          <a:p>
            <a:r>
              <a:rPr lang="ru-RU" dirty="0"/>
              <a:t>Летом 1941 года </a:t>
            </a:r>
            <a:r>
              <a:rPr lang="ru-RU" b="1" u="sng" dirty="0"/>
              <a:t>Юта Бондаровская </a:t>
            </a:r>
            <a:r>
              <a:rPr lang="ru-RU" b="1" u="sng" dirty="0" smtClean="0"/>
              <a:t> </a:t>
            </a:r>
            <a:r>
              <a:rPr lang="ru-RU" dirty="0" smtClean="0"/>
              <a:t>приехала </a:t>
            </a:r>
            <a:r>
              <a:rPr lang="ru-RU" dirty="0"/>
              <a:t>она из Ленинграда на каникулы в деревню под Псковом. Здесь настигла Юту грозная весть: война! Здесь увидела она врага. Юта стала помогать партизанам. Сначала была связной, потом разведчицей. Переодевшись мальчишкой-нищим, собирала по деревням сведения: где штаб фашистов, как охраняется, сколько пулеметов.</a:t>
            </a:r>
          </a:p>
          <a:p>
            <a:r>
              <a:rPr lang="ru-RU" dirty="0"/>
              <a:t>   Возвращаясь с задания, сразу повязывала красный галстук. И словно силы прибавлялись! Юта поддерживала усталых бойцов звонкой пионерской песней, рассказом о родном своем Ленинграде...</a:t>
            </a:r>
          </a:p>
          <a:p>
            <a:r>
              <a:rPr lang="ru-RU" dirty="0"/>
              <a:t>   И как же радовались все, как поздравляли партизаны Юту, когда пришло в отряд сообщение: блокада прорвана! Ленинград выстоял, Ленинград победил! В тот день и синие глаза Юты, и красный ее галстук сияли, как кажется, никогда.</a:t>
            </a:r>
          </a:p>
          <a:p>
            <a:r>
              <a:rPr lang="ru-RU" dirty="0"/>
              <a:t>   Но еще стонала под вражеским игом земля, и отряд вместе с частями Красной Армии ушел помогать партизанам Эстонии. В одном из боев - у эстонского хутора Ростов - Юта Бондаровская, маленькая героиня большой войны, пионерка, не расставшаяся со своим красным галстуком, пала смертью храбрых. Родина наградила свою героическую дочь посмертно медалью "Партизану Отечественной войны" 1 степени, орденом Отечественной войны 1 степени.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08" y="1004200"/>
            <a:ext cx="3889375" cy="3806165"/>
          </a:xfrm>
        </p:spPr>
      </p:pic>
    </p:spTree>
    <p:extLst>
      <p:ext uri="{BB962C8B-B14F-4D97-AF65-F5344CB8AC3E}">
        <p14:creationId xmlns:p14="http://schemas.microsoft.com/office/powerpoint/2010/main" val="393852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1263" y="242987"/>
            <a:ext cx="3744416" cy="504056"/>
          </a:xfrm>
        </p:spPr>
        <p:txBody>
          <a:bodyPr/>
          <a:lstStyle/>
          <a:p>
            <a:pPr algn="ctr"/>
            <a:r>
              <a:rPr lang="ru-RU" dirty="0"/>
              <a:t>Зоя Космодемьянская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87" y="819051"/>
            <a:ext cx="2757967" cy="39604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7784" y="242987"/>
            <a:ext cx="5904656" cy="5328592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/>
              <a:t>Зоя Космодемьянская </a:t>
            </a:r>
            <a:r>
              <a:rPr lang="ru-RU" dirty="0"/>
              <a:t>– первая девушка в СССР, которая удостоилась самый высокой государственной награды – Герой Советского Союза, за свои весомые заслуги перед Родиной</a:t>
            </a:r>
            <a:r>
              <a:rPr lang="ru-RU" dirty="0" smtClean="0"/>
              <a:t>. </a:t>
            </a:r>
          </a:p>
          <a:p>
            <a:r>
              <a:rPr lang="ru-RU" dirty="0"/>
              <a:t>Когда в июне 1941 года враг напал на Советский Союз девушка, не задумываясь отправилась в </a:t>
            </a:r>
            <a:r>
              <a:rPr lang="ru-RU" dirty="0" smtClean="0"/>
              <a:t>военкомат. В </a:t>
            </a:r>
            <a:r>
              <a:rPr lang="ru-RU" dirty="0"/>
              <a:t>октябре 1941 года она была принята в разведшколу. После короткого обучения юную </a:t>
            </a:r>
            <a:r>
              <a:rPr lang="ru-RU" dirty="0" err="1"/>
              <a:t>новобранку</a:t>
            </a:r>
            <a:r>
              <a:rPr lang="ru-RU" dirty="0"/>
              <a:t> отправили служить на Западный фронт в диверсионно-разведывательную роту</a:t>
            </a:r>
            <a:r>
              <a:rPr lang="ru-RU" dirty="0" smtClean="0"/>
              <a:t>. </a:t>
            </a:r>
            <a:r>
              <a:rPr lang="ru-RU" dirty="0"/>
              <a:t>В то время немцы вели активное наступление на Москву. В начале ноября 1941 года Сталин выдал указ об вытеснении фашистов из русских домов и деревень. </a:t>
            </a:r>
            <a:r>
              <a:rPr lang="ru-RU" dirty="0" smtClean="0"/>
              <a:t>Отряд</a:t>
            </a:r>
            <a:r>
              <a:rPr lang="ru-RU" dirty="0"/>
              <a:t>, в котором служила Зоя получил приказ сжечь село Петрищево и уничтожить радиоцентр противника, который перехватывал сообщения советской армии</a:t>
            </a:r>
            <a:r>
              <a:rPr lang="ru-RU" dirty="0" smtClean="0"/>
              <a:t>. </a:t>
            </a:r>
            <a:r>
              <a:rPr lang="ru-RU" dirty="0"/>
              <a:t>В состав диверсионной группы входило три человека: Зоя и два разведчика. Известно, что вернувшись в лес после проваленного задания, Зоя не обнаружила побратимов в условленном месте. Она приняла решение переждать сутки и самостоятельно закончить задание. В ночь с 26 на 277 ноября Зоя вернулась в Петрищево, но успела поджечь только конюшню с лошадьми. Она сразу была схвачена полицаями</a:t>
            </a:r>
            <a:r>
              <a:rPr lang="ru-RU" dirty="0" smtClean="0"/>
              <a:t>. </a:t>
            </a:r>
            <a:r>
              <a:rPr lang="ru-RU" dirty="0"/>
              <a:t>Зою сразу избили. Били всем, чем могли</a:t>
            </a:r>
            <a:r>
              <a:rPr lang="ru-RU" dirty="0" smtClean="0"/>
              <a:t>.</a:t>
            </a:r>
            <a:r>
              <a:rPr lang="ru-RU" dirty="0"/>
              <a:t> Настоящего имени на допросе она так и не назвала, сказала, что зовут ее Таней</a:t>
            </a:r>
            <a:r>
              <a:rPr lang="ru-RU" dirty="0" smtClean="0"/>
              <a:t>.</a:t>
            </a:r>
          </a:p>
          <a:p>
            <a:r>
              <a:rPr lang="ru-RU" dirty="0"/>
              <a:t>29 ноября 1941 года Зоя Космодемьянская была повешена оккупантами. Перед смертью она произнесла гордую фразу, затем ставшую знаменитой: «Нас сто семьдесят миллионов, всех не перевешаете!»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2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6416" y="98971"/>
            <a:ext cx="3744416" cy="480084"/>
          </a:xfrm>
        </p:spPr>
        <p:txBody>
          <a:bodyPr/>
          <a:lstStyle/>
          <a:p>
            <a:pPr algn="ctr"/>
            <a:r>
              <a:rPr lang="ru-RU" dirty="0" smtClean="0"/>
              <a:t>Аркадий Каманин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03" y="819150"/>
            <a:ext cx="3603920" cy="46085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7784" y="98971"/>
            <a:ext cx="5112568" cy="5328592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/>
              <a:t>Аркадий </a:t>
            </a:r>
            <a:r>
              <a:rPr lang="ru-RU" b="1" u="sng" dirty="0" smtClean="0"/>
              <a:t>Каманин</a:t>
            </a:r>
            <a:r>
              <a:rPr lang="ru-RU" u="sng" dirty="0" smtClean="0"/>
              <a:t> </a:t>
            </a:r>
            <a:r>
              <a:rPr lang="ru-RU" dirty="0"/>
              <a:t>был самым молодым лётчиком </a:t>
            </a:r>
            <a:r>
              <a:rPr lang="ru-RU" dirty="0" smtClean="0"/>
              <a:t>Второй Мировой Войны. </a:t>
            </a:r>
            <a:r>
              <a:rPr lang="ru-RU" dirty="0"/>
              <a:t>Начав путь с механика на авиационном заводе, в 1941 г. (когда ему было всего 14 лет) он начал летать, наотрез отказавшись отправляться в тыл</a:t>
            </a:r>
            <a:r>
              <a:rPr lang="ru-RU" dirty="0" smtClean="0"/>
              <a:t>.</a:t>
            </a:r>
          </a:p>
          <a:p>
            <a:r>
              <a:rPr lang="ru-RU" dirty="0"/>
              <a:t>Перед глазами у мальчика был пример отца – известного летчика и Героя </a:t>
            </a:r>
            <a:r>
              <a:rPr lang="ru-RU" dirty="0" smtClean="0"/>
              <a:t>Советского союза</a:t>
            </a:r>
            <a:r>
              <a:rPr lang="ru-RU" dirty="0"/>
              <a:t> военачальника Н. П. Каманина.</a:t>
            </a:r>
          </a:p>
          <a:p>
            <a:r>
              <a:rPr lang="ru-RU" dirty="0"/>
              <a:t>Аркадия, самого младшего из пилотов, получившего прозвище «Летунок», берегли, как могли. Но война есть война, и генерал Каманин отдавал приказы сержанту Каманину, отправляя его в полёты, каждый из которых мог оказаться последним.</a:t>
            </a:r>
          </a:p>
          <a:p>
            <a:r>
              <a:rPr lang="ru-RU" dirty="0"/>
              <a:t>Мальчик летал в штабы дивизий, на командные пункты полков, передавал питание партизанам.</a:t>
            </a:r>
          </a:p>
          <a:p>
            <a:r>
              <a:rPr lang="ru-RU" dirty="0"/>
              <a:t>Первую награду подростку вручили в 15 лет – это был орден Красной Звезды. Аркадий спас пилота штурмовика Ил-2, разбившегося на нейтральной полосе.</a:t>
            </a:r>
          </a:p>
          <a:p>
            <a:r>
              <a:rPr lang="ru-RU" dirty="0"/>
              <a:t>Немцы готовили вылазку, намереваясь взять в плен лётчиков, однако советские пехотинцы прикрыли Аркадия огнём. Позднее его наградили также орденом Красного Знамени.</a:t>
            </a:r>
          </a:p>
          <a:p>
            <a:r>
              <a:rPr lang="ru-RU" dirty="0"/>
              <a:t>Мальчик умер в 18 лет от менингита. За свою короткую жизнь он совершил более 650 вылетов и налетал 283 часа.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7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27" y="458788"/>
            <a:ext cx="3071283" cy="46069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808" y="387003"/>
            <a:ext cx="4752528" cy="5112568"/>
          </a:xfrm>
        </p:spPr>
        <p:txBody>
          <a:bodyPr>
            <a:normAutofit/>
          </a:bodyPr>
          <a:lstStyle/>
          <a:p>
            <a:r>
              <a:rPr lang="ru-RU" sz="1800" dirty="0"/>
              <a:t>Юные герои Великой Отечественной войны — сколько их было? Если считать — а как же иначе?! — героем каждого мальчишку и каждую девчонку, которых судьба привела на войну и сделала солдатами, матросами или партизанами, то — десятки, если не сотни тысяч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По официальным данным Центрального архива Министерства обороны (ЦАМО) России, в годы войны в боевых частях числились свыше 3500 военнослужащих в возрасте до 16 лет. При этом понятно, что далеко не каждый командир подразделения, рискнувший взять на воспитание сына полка, находил в себе смелость заявить о воспитаннике по команде.</a:t>
            </a:r>
          </a:p>
        </p:txBody>
      </p:sp>
    </p:spTree>
    <p:extLst>
      <p:ext uri="{BB962C8B-B14F-4D97-AF65-F5344CB8AC3E}">
        <p14:creationId xmlns:p14="http://schemas.microsoft.com/office/powerpoint/2010/main" val="89591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885" y="314995"/>
            <a:ext cx="384538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Детям, пережившим ту войну,</a:t>
            </a:r>
            <a:br>
              <a:rPr lang="ru-RU" sz="1400" dirty="0"/>
            </a:br>
            <a:r>
              <a:rPr lang="ru-RU" sz="1400" dirty="0"/>
              <a:t>Поклониться нужно до земли!</a:t>
            </a:r>
            <a:br>
              <a:rPr lang="ru-RU" sz="1400" dirty="0"/>
            </a:br>
            <a:r>
              <a:rPr lang="ru-RU" sz="1400" dirty="0"/>
              <a:t>В поле, в оккупации, в плену,</a:t>
            </a:r>
            <a:br>
              <a:rPr lang="ru-RU" sz="1400" dirty="0"/>
            </a:br>
            <a:r>
              <a:rPr lang="ru-RU" sz="1400" dirty="0"/>
              <a:t>Продержались, выжили, смогли</a:t>
            </a:r>
            <a:r>
              <a:rPr lang="ru-RU" sz="1400" dirty="0" smtClean="0"/>
              <a:t>!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У станков стояли, как бойцы,</a:t>
            </a:r>
            <a:br>
              <a:rPr lang="ru-RU" sz="1400" dirty="0"/>
            </a:br>
            <a:r>
              <a:rPr lang="ru-RU" sz="1400" dirty="0"/>
              <a:t>На пределе сил,</a:t>
            </a:r>
            <a:br>
              <a:rPr lang="ru-RU" sz="1400" dirty="0"/>
            </a:br>
            <a:r>
              <a:rPr lang="ru-RU" sz="1400" dirty="0"/>
              <a:t>но не прогнулись</a:t>
            </a:r>
            <a:br>
              <a:rPr lang="ru-RU" sz="1400" dirty="0"/>
            </a:br>
            <a:r>
              <a:rPr lang="ru-RU" sz="1400" dirty="0"/>
              <a:t>И молились, чтобы их отцы</a:t>
            </a:r>
            <a:br>
              <a:rPr lang="ru-RU" sz="1400" dirty="0"/>
            </a:br>
            <a:r>
              <a:rPr lang="ru-RU" sz="1400" dirty="0"/>
              <a:t>С бойни той немыслимой вернулись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Дети, что без детства повзрослели,</a:t>
            </a:r>
            <a:br>
              <a:rPr lang="ru-RU" sz="1400" dirty="0"/>
            </a:br>
            <a:r>
              <a:rPr lang="ru-RU" sz="1400" dirty="0"/>
              <a:t>Дети, обделенные войной,</a:t>
            </a:r>
            <a:br>
              <a:rPr lang="ru-RU" sz="1400" dirty="0"/>
            </a:br>
            <a:r>
              <a:rPr lang="ru-RU" sz="1400" dirty="0"/>
              <a:t>Вы в ту пору досыта не ели,</a:t>
            </a:r>
            <a:br>
              <a:rPr lang="ru-RU" sz="1400" dirty="0"/>
            </a:br>
            <a:r>
              <a:rPr lang="ru-RU" sz="1400" dirty="0"/>
              <a:t>Но честны перед своей страной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Мерзли вы в нетопленных квартирах,</a:t>
            </a:r>
            <a:br>
              <a:rPr lang="ru-RU" sz="1400" dirty="0"/>
            </a:br>
            <a:r>
              <a:rPr lang="ru-RU" sz="1400" dirty="0"/>
              <a:t>В гетто умирали и в печах.</a:t>
            </a:r>
            <a:br>
              <a:rPr lang="ru-RU" sz="1400" dirty="0"/>
            </a:br>
            <a:r>
              <a:rPr lang="ru-RU" sz="1400" dirty="0"/>
              <a:t>Было неуютно, страшно, сыро,</a:t>
            </a:r>
            <a:br>
              <a:rPr lang="ru-RU" sz="1400" dirty="0"/>
            </a:br>
            <a:r>
              <a:rPr lang="ru-RU" sz="1400" dirty="0"/>
              <a:t>Но несли на слабеньких плечах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96296" y="387003"/>
            <a:ext cx="4320480" cy="4824536"/>
          </a:xfrm>
        </p:spPr>
        <p:txBody>
          <a:bodyPr>
            <a:normAutofit/>
          </a:bodyPr>
          <a:lstStyle/>
          <a:p>
            <a:r>
              <a:rPr lang="ru-RU" sz="1400" dirty="0"/>
              <a:t>Ношу непомерную, святую,</a:t>
            </a:r>
            <a:br>
              <a:rPr lang="ru-RU" sz="1400" dirty="0"/>
            </a:br>
            <a:r>
              <a:rPr lang="ru-RU" sz="1400" dirty="0"/>
              <a:t>Чтоб скорее мира час настал.</a:t>
            </a:r>
            <a:br>
              <a:rPr lang="ru-RU" sz="1400" dirty="0"/>
            </a:br>
            <a:r>
              <a:rPr lang="ru-RU" sz="1400" dirty="0"/>
              <a:t>Истину познавшие простую.</a:t>
            </a:r>
            <a:br>
              <a:rPr lang="ru-RU" sz="1400" dirty="0"/>
            </a:br>
            <a:r>
              <a:rPr lang="ru-RU" sz="1400" dirty="0"/>
              <a:t>Каждый на своем посту стоял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Девочки и мальчики войны!</a:t>
            </a:r>
            <a:br>
              <a:rPr lang="ru-RU" sz="1400" dirty="0"/>
            </a:br>
            <a:r>
              <a:rPr lang="ru-RU" sz="1400" dirty="0"/>
              <a:t>На земле осталось вас немного.</a:t>
            </a:r>
            <a:br>
              <a:rPr lang="ru-RU" sz="1400" dirty="0"/>
            </a:br>
            <a:r>
              <a:rPr lang="ru-RU" sz="1400" dirty="0"/>
              <a:t>Дочери страны! Ее сыны!</a:t>
            </a:r>
            <a:br>
              <a:rPr lang="ru-RU" sz="1400" dirty="0"/>
            </a:br>
            <a:r>
              <a:rPr lang="ru-RU" sz="1400" dirty="0"/>
              <a:t>Чистые пред Родиной и Богом</a:t>
            </a:r>
            <a:r>
              <a:rPr lang="ru-RU" sz="1400" dirty="0" smtClean="0"/>
              <a:t>!</a:t>
            </a:r>
          </a:p>
          <a:p>
            <a:endParaRPr lang="ru-RU" sz="1400" dirty="0"/>
          </a:p>
          <a:p>
            <a:r>
              <a:rPr lang="ru-RU" sz="1400" dirty="0"/>
              <a:t>В этот день и горестный, и светлый,</a:t>
            </a:r>
            <a:br>
              <a:rPr lang="ru-RU" sz="1400" dirty="0"/>
            </a:br>
            <a:r>
              <a:rPr lang="ru-RU" sz="1400" dirty="0"/>
              <a:t>Поклониться от души должны</a:t>
            </a:r>
            <a:br>
              <a:rPr lang="ru-RU" sz="1400" dirty="0"/>
            </a:br>
            <a:r>
              <a:rPr lang="ru-RU" sz="1400" dirty="0"/>
              <a:t>Мы живым и недожившим детям</a:t>
            </a:r>
            <a:br>
              <a:rPr lang="ru-RU" sz="1400" dirty="0"/>
            </a:br>
            <a:r>
              <a:rPr lang="ru-RU" sz="1400" dirty="0"/>
              <a:t>Той большой и праведной войны</a:t>
            </a:r>
            <a:r>
              <a:rPr lang="ru-RU" sz="1400" dirty="0" smtClean="0"/>
              <a:t>!</a:t>
            </a:r>
          </a:p>
          <a:p>
            <a:endParaRPr lang="ru-RU" sz="1400" dirty="0"/>
          </a:p>
          <a:p>
            <a:r>
              <a:rPr lang="ru-RU" sz="1400" dirty="0"/>
              <a:t>Мира вам, здоровья, долголетья,</a:t>
            </a:r>
            <a:br>
              <a:rPr lang="ru-RU" sz="1400" dirty="0"/>
            </a:br>
            <a:r>
              <a:rPr lang="ru-RU" sz="1400" dirty="0"/>
              <a:t>Доброты, душевного тепла!</a:t>
            </a:r>
            <a:br>
              <a:rPr lang="ru-RU" sz="1400" dirty="0"/>
            </a:br>
            <a:r>
              <a:rPr lang="ru-RU" sz="1400" dirty="0"/>
              <a:t>И пускай нигде на целом свете</a:t>
            </a:r>
            <a:br>
              <a:rPr lang="ru-RU" sz="1400" dirty="0"/>
            </a:br>
            <a:r>
              <a:rPr lang="ru-RU" sz="1400" dirty="0"/>
              <a:t>Детство вновь не отберет война!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1426">
            <a:off x="7337768" y="3774073"/>
            <a:ext cx="2853803" cy="17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7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0" y="819051"/>
            <a:ext cx="1534201" cy="2160239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9013" y="0"/>
            <a:ext cx="8550741" cy="531019"/>
          </a:xfrm>
        </p:spPr>
        <p:txBody>
          <a:bodyPr/>
          <a:lstStyle/>
          <a:p>
            <a:r>
              <a:rPr lang="ru-RU" sz="4000" dirty="0" smtClean="0"/>
              <a:t>Рекомендуемая литература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64" y="819051"/>
            <a:ext cx="1480336" cy="21602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2" y="819051"/>
            <a:ext cx="1578257" cy="21602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94" y="819050"/>
            <a:ext cx="1565392" cy="21602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20" y="3123308"/>
            <a:ext cx="1684510" cy="2304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64" y="3123307"/>
            <a:ext cx="1595437" cy="23042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28" y="3123308"/>
            <a:ext cx="149759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2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00" y="603027"/>
            <a:ext cx="3816423" cy="25240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5816" y="459011"/>
            <a:ext cx="4968552" cy="4752528"/>
          </a:xfrm>
        </p:spPr>
        <p:txBody>
          <a:bodyPr>
            <a:normAutofit/>
          </a:bodyPr>
          <a:lstStyle/>
          <a:p>
            <a:r>
              <a:rPr lang="ru-RU" dirty="0"/>
              <a:t>Понять, как старались скрыть возраст маленьких бойцов их отцы-командиры, которые и в самом деле многим были вместо отцов, можно по неразберихе в наградных документах. На пожелтевших архивных листках у большинства несовершеннолетних военнослужащих указан явно завышенный возраст. Реальный выяснялся гораздо позже, через десять, а то и через сорок лет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 ведь еще были дети и подростки, воевавшие в партизанских отрядах и состоявшие в подпольных организациях! И там-то их было гораздо больше: в партизаны порой уходили целыми семьями, а если и нет, то почти у каждого подростка, оказавшегося на оккупированной земле, было, за кого мстить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Так что «десятки тысяч» — это далеко не преувеличение, а скорее, преуменьшение. И, видимо, точного числа юных героев Великой Отечественной войны мы не узнаем уже никогда.</a:t>
            </a:r>
          </a:p>
        </p:txBody>
      </p:sp>
      <p:pic>
        <p:nvPicPr>
          <p:cNvPr id="4098" name="Picture 2" descr="C:\Users\Admin\Desktop\дети-герои вов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00" y="3195315"/>
            <a:ext cx="3816424" cy="225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480472" y="242987"/>
            <a:ext cx="3341002" cy="367536"/>
          </a:xfrm>
        </p:spPr>
        <p:txBody>
          <a:bodyPr/>
          <a:lstStyle/>
          <a:p>
            <a:r>
              <a:rPr lang="ru-RU" b="1" dirty="0" smtClean="0"/>
              <a:t>Сергей Алешкин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40" y="675035"/>
            <a:ext cx="3394572" cy="4603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768" y="387003"/>
            <a:ext cx="5904656" cy="5040560"/>
          </a:xfrm>
        </p:spPr>
        <p:txBody>
          <a:bodyPr>
            <a:noAutofit/>
          </a:bodyPr>
          <a:lstStyle/>
          <a:p>
            <a:r>
              <a:rPr lang="ru-RU" sz="1700" dirty="0"/>
              <a:t>Самым младшим из всех известных маленьких солдат — во всяком случае, согласно документам, хранящимся в военных архивах, </a:t>
            </a:r>
            <a:r>
              <a:rPr lang="ru-RU" sz="1700" dirty="0" smtClean="0"/>
              <a:t>-  </a:t>
            </a:r>
            <a:r>
              <a:rPr lang="ru-RU" sz="1700" dirty="0"/>
              <a:t>можно считать воспитанника 142-го гвардейского стрелкового полка 47-й гвардейской стрелковой дивизии </a:t>
            </a:r>
            <a:r>
              <a:rPr lang="ru-RU" sz="1700" b="1" u="sng" dirty="0"/>
              <a:t>Сергея Алешкина</a:t>
            </a:r>
            <a:r>
              <a:rPr lang="ru-RU" sz="1700" dirty="0"/>
              <a:t>. В архивных документах можно найти два свидетельства о награждении мальчишки, родившегося в 1936 году и оказавшегося в армии с 8 сентября 1942 года, вскоре после того, как каратели расстреляли его мать и старшего брата за связь с партизанами. Первый документ от 26 апреля 1943 года — о награждении его медалью «За боевые заслуги» в связи с тем, что «Тов. АЛЕШКИН любимец полка» «своей жизнерадостностью, любовью к части и окружающим в чрезвычайно трудных моментах вселял бодрость и уверенность в победе». Второй, от 19 ноября 1945 года, о награждении воспитанников Тульского суворовского военного училища медалью «За победу над Германией в Великой Отечественной войне 1941–1945 гг.»: в списке из 13 суворовцев фамилия Алешкина стоит первой.</a:t>
            </a:r>
          </a:p>
        </p:txBody>
      </p:sp>
    </p:spTree>
    <p:extLst>
      <p:ext uri="{BB962C8B-B14F-4D97-AF65-F5344CB8AC3E}">
        <p14:creationId xmlns:p14="http://schemas.microsoft.com/office/powerpoint/2010/main" val="41012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4448" y="170979"/>
            <a:ext cx="3528392" cy="367536"/>
          </a:xfrm>
        </p:spPr>
        <p:txBody>
          <a:bodyPr/>
          <a:lstStyle/>
          <a:p>
            <a:pPr algn="ctr"/>
            <a:r>
              <a:rPr lang="ru-RU" b="1" dirty="0"/>
              <a:t>Зина Портнова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02" y="603027"/>
            <a:ext cx="3276938" cy="46805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7784" y="314995"/>
            <a:ext cx="6120680" cy="5184576"/>
          </a:xfrm>
        </p:spPr>
        <p:txBody>
          <a:bodyPr>
            <a:normAutofit fontScale="92500"/>
          </a:bodyPr>
          <a:lstStyle/>
          <a:p>
            <a:r>
              <a:rPr lang="ru-RU" b="1" u="sng" dirty="0"/>
              <a:t>Зина Портнова</a:t>
            </a:r>
            <a:r>
              <a:rPr lang="ru-RU" dirty="0"/>
              <a:t>, юная партизанка-подпольщица, пионерка, погибшая в 17 – летнем возрасте смертью храбрых. Судьба девочки поражает свои трагизмом любого, кто узнаёт историю её подвига и мученичества</a:t>
            </a:r>
            <a:r>
              <a:rPr lang="ru-RU" dirty="0" smtClean="0"/>
              <a:t>.</a:t>
            </a:r>
          </a:p>
          <a:p>
            <a:r>
              <a:rPr lang="ru-RU" dirty="0"/>
              <a:t>Девочка, работавшая посудомойкой в столовой курсов переподготовки немецких офицеров, отравила пищу, приготовленную на обед.</a:t>
            </a:r>
          </a:p>
          <a:p>
            <a:r>
              <a:rPr lang="ru-RU" dirty="0"/>
              <a:t>В результате диверсии погибло около сотни гитлеровцев. Желая доказать свою непричастность, девочка попробовала отравленный суп и лишь чудом осталась жива</a:t>
            </a:r>
            <a:r>
              <a:rPr lang="ru-RU" dirty="0" smtClean="0"/>
              <a:t>. </a:t>
            </a:r>
            <a:r>
              <a:rPr lang="ru-RU" dirty="0"/>
              <a:t>От яда её спасала бабушка с помощью народных средств. Крепкий организм справился, и девочка выжила.</a:t>
            </a:r>
          </a:p>
          <a:p>
            <a:r>
              <a:rPr lang="ru-RU" dirty="0"/>
              <a:t>Но однажды во время исполнения задания Зину опознали и задержали, как участницу подполья. При попытке бегства Зине прострелили ноги. Началась череда зверских пыток.</a:t>
            </a:r>
          </a:p>
          <a:p>
            <a:r>
              <a:rPr lang="ru-RU" dirty="0"/>
              <a:t>Несмотря на ужасные страдания, девочка не предавала своих, и эта стойкость бесила палачей ещё больше. На последнем допросе в тюрьме гестапо в городе Полоцке гитлеровцы выкололи ей глаза и отрезали уши.</a:t>
            </a:r>
          </a:p>
          <a:p>
            <a:r>
              <a:rPr lang="ru-RU" dirty="0"/>
              <a:t>Ранним утром в январе 1944 г. искалеченную, но не сломленную Зину расстреляли. Ее бабушка погибла под немецкими бомбами.</a:t>
            </a:r>
          </a:p>
          <a:p>
            <a:r>
              <a:rPr lang="ru-RU" dirty="0"/>
              <a:t>Подвиг Зины Портновой стал символом стойкости советских детей перед лицом немецко-фашистских захватчиков.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168" y="98971"/>
            <a:ext cx="6264695" cy="864096"/>
          </a:xfrm>
        </p:spPr>
        <p:txBody>
          <a:bodyPr/>
          <a:lstStyle/>
          <a:p>
            <a:pPr algn="r"/>
            <a:r>
              <a:rPr lang="ru-RU" dirty="0"/>
              <a:t>Шура Кобер и Витя Хоменко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64" y="603027"/>
            <a:ext cx="3528392" cy="4895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768" y="459011"/>
            <a:ext cx="6192688" cy="5688632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Витя </a:t>
            </a:r>
            <a:r>
              <a:rPr lang="ru-RU" b="1" u="sng" dirty="0"/>
              <a:t>Хоменко</a:t>
            </a:r>
            <a:r>
              <a:rPr lang="ru-RU" dirty="0"/>
              <a:t> и </a:t>
            </a:r>
            <a:r>
              <a:rPr lang="ru-RU" b="1" u="sng" dirty="0"/>
              <a:t>Шура Кобер</a:t>
            </a:r>
            <a:r>
              <a:rPr lang="ru-RU" dirty="0"/>
              <a:t> жили и учились в г. Николаев (ранее Украинская ССР) в разных школах, но война навсегда сделала ребят верными друзьями и защитниками Родины</a:t>
            </a:r>
            <a:r>
              <a:rPr lang="ru-RU" dirty="0" smtClean="0"/>
              <a:t>.</a:t>
            </a:r>
          </a:p>
          <a:p>
            <a:r>
              <a:rPr lang="ru-RU" dirty="0"/>
              <a:t>17 августа 1941 года фашисты вошли в Николаев</a:t>
            </a:r>
            <a:r>
              <a:rPr lang="ru-RU" dirty="0" smtClean="0"/>
              <a:t>. </a:t>
            </a:r>
            <a:r>
              <a:rPr lang="ru-RU" dirty="0"/>
              <a:t>Витя устроился в гестаповскую столовую. Он усердно мыл посуду и любезно обслуживал офицеров, а потом доносил до партизан услышанные им ценные сведения</a:t>
            </a:r>
            <a:r>
              <a:rPr lang="ru-RU" dirty="0" smtClean="0"/>
              <a:t>.</a:t>
            </a:r>
          </a:p>
          <a:p>
            <a:r>
              <a:rPr lang="ru-RU" dirty="0"/>
              <a:t>Еще до вступления в подпольную организацию, ребята кто как мог, боролись с врагом. Шура Кобер с товарищами обнаружил кабель связи большого сечения, который был подвешен к столбам в направлении военного аэродрома. В глухом месте друзья вырубили кабель на пролете между двух столбов и бросили его в реку</a:t>
            </a:r>
            <a:r>
              <a:rPr lang="ru-RU" dirty="0" smtClean="0"/>
              <a:t>.</a:t>
            </a:r>
          </a:p>
          <a:p>
            <a:r>
              <a:rPr lang="ru-RU" dirty="0"/>
              <a:t>Вместе с Шурой Кобером Витя получил задание перейти линию фронта, чтобы передать </a:t>
            </a:r>
            <a:r>
              <a:rPr lang="ru-RU" dirty="0" smtClean="0"/>
              <a:t>в Москву секретные </a:t>
            </a:r>
            <a:r>
              <a:rPr lang="ru-RU" dirty="0"/>
              <a:t>документы. Добирались пешком, тайком в немецких эшелонах, на лодках и вплавь… Возвращались на самолете с радисткой Лидией Бриткиной.</a:t>
            </a:r>
          </a:p>
          <a:p>
            <a:r>
              <a:rPr lang="ru-RU" dirty="0"/>
              <a:t>Их парашюты опустились в ночь на 9 октября 1942 г. в десятках километров от Николаева. Одновременно были сброшены парашюты с взрывчаткой, оружием и радиопередатчиком.</a:t>
            </a:r>
          </a:p>
          <a:p>
            <a:r>
              <a:rPr lang="ru-RU" dirty="0"/>
              <a:t>Витя сразу же направился к своим в штаб, а Шура и Лида поспешно прятали груз и другие улики. Но один из парашютов отнесло далеко в сторону, и наутро его обнаружили гитлеровцы.</a:t>
            </a:r>
          </a:p>
          <a:p>
            <a:r>
              <a:rPr lang="ru-RU" dirty="0"/>
              <a:t>Началось расследование, а в штаб партизан был внедрен провокатор-предатель. Холодной ноябрьской ночью мальчиков арестовали.</a:t>
            </a:r>
          </a:p>
          <a:p>
            <a:r>
              <a:rPr lang="ru-RU" dirty="0"/>
              <a:t>После десяти дней безуспешных допросов и пыток они были повешены на Базарной площади.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91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6376" y="-1"/>
            <a:ext cx="4170558" cy="891059"/>
          </a:xfrm>
        </p:spPr>
        <p:txBody>
          <a:bodyPr/>
          <a:lstStyle/>
          <a:p>
            <a:pPr algn="ctr"/>
            <a:r>
              <a:rPr lang="ru-RU" b="1" dirty="0" smtClean="0"/>
              <a:t>Василий </a:t>
            </a:r>
            <a:r>
              <a:rPr lang="ru-RU" b="1" dirty="0"/>
              <a:t>Курка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32" y="531019"/>
            <a:ext cx="3672408" cy="4824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7784" y="387003"/>
            <a:ext cx="5760640" cy="5184576"/>
          </a:xfrm>
        </p:spPr>
        <p:txBody>
          <a:bodyPr>
            <a:normAutofit fontScale="92500"/>
          </a:bodyPr>
          <a:lstStyle/>
          <a:p>
            <a:r>
              <a:rPr lang="ru-RU" dirty="0"/>
              <a:t>Когда началась война, Василию было 16 лет</a:t>
            </a:r>
            <a:r>
              <a:rPr lang="ru-RU" dirty="0" smtClean="0"/>
              <a:t>. </a:t>
            </a:r>
            <a:r>
              <a:rPr lang="ru-RU" dirty="0"/>
              <a:t>Официально на боевом счету советского снайпера 179 уничтоженных оккупантов, из которых около 80 немецких офицеров. Кроме того, Курка сбил тактический разведывательный самолёт </a:t>
            </a:r>
            <a:r>
              <a:rPr lang="ru-RU" dirty="0" smtClean="0"/>
              <a:t>«Фокке-Вульф-189». </a:t>
            </a:r>
          </a:p>
          <a:p>
            <a:r>
              <a:rPr lang="ru-RU" dirty="0"/>
              <a:t>Щуплый светловолосый мальчишка прибыл в свой полк, когда шли суровые бои за Донецкий бассейн. Отправленный в тыл, Курка брался за любую работу, а в апреле 1942-го Вася упросил командование полка, чтобы ему было позволено стать курсантом школы снайперов.</a:t>
            </a:r>
          </a:p>
          <a:p>
            <a:r>
              <a:rPr lang="ru-RU" dirty="0"/>
              <a:t>Он открыл свой боевой счет 9 мая, и начал путь одного из самых результативных советских стрелков.</a:t>
            </a:r>
          </a:p>
          <a:p>
            <a:r>
              <a:rPr lang="ru-RU" dirty="0"/>
              <a:t>В итоге </a:t>
            </a:r>
            <a:r>
              <a:rPr lang="ru-RU" b="1" u="sng" dirty="0"/>
              <a:t>Вася Курка </a:t>
            </a:r>
            <a:r>
              <a:rPr lang="ru-RU" dirty="0"/>
              <a:t>стал командиром стрелкового взвода, обладателем орденов Красного Знамени и Красной Звезды, медали «За оборону Кавказа» и именной снайперской винтовки.</a:t>
            </a:r>
          </a:p>
          <a:p>
            <a:r>
              <a:rPr lang="ru-RU" dirty="0" smtClean="0"/>
              <a:t>Он </a:t>
            </a:r>
            <a:r>
              <a:rPr lang="ru-RU" dirty="0"/>
              <a:t>лично подготовил 59 снайперов, которые уничтожили свыше 600 оккупантов. Кроме того, Василий Курка успешно ходил в разведку.</a:t>
            </a:r>
          </a:p>
          <a:p>
            <a:r>
              <a:rPr lang="ru-RU" dirty="0"/>
              <a:t>Маленький рост, сообразительность и железная выдержка позволяли ему пробираться там, где, казалось бы, пройти было просто невозможно.</a:t>
            </a:r>
          </a:p>
          <a:p>
            <a:r>
              <a:rPr lang="ru-RU" dirty="0"/>
              <a:t>В январе 1945 г. Василий Курка, находящийся в траншее, погиб, получив ранение в голову.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5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0274" y="98971"/>
            <a:ext cx="4386582" cy="1296144"/>
          </a:xfrm>
        </p:spPr>
        <p:txBody>
          <a:bodyPr/>
          <a:lstStyle/>
          <a:p>
            <a:pPr algn="ctr"/>
            <a:r>
              <a:rPr lang="ru-RU" b="1" dirty="0"/>
              <a:t>Надя Богданова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99" y="747713"/>
            <a:ext cx="3609503" cy="44640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768" y="242987"/>
            <a:ext cx="5832648" cy="5544616"/>
          </a:xfrm>
        </p:spPr>
        <p:txBody>
          <a:bodyPr>
            <a:normAutofit fontScale="92500"/>
          </a:bodyPr>
          <a:lstStyle/>
          <a:p>
            <a:r>
              <a:rPr lang="ru-RU" dirty="0"/>
              <a:t>Гитлеровцы её дважды казнили, а боевые друзья долгие годы считали погибшей. Это краткая история подвига </a:t>
            </a:r>
            <a:r>
              <a:rPr lang="ru-RU" b="1" u="sng" dirty="0"/>
              <a:t>Нади </a:t>
            </a:r>
            <a:r>
              <a:rPr lang="ru-RU" b="1" u="sng" dirty="0" smtClean="0"/>
              <a:t>Богдановой</a:t>
            </a:r>
            <a:r>
              <a:rPr lang="ru-RU" dirty="0" smtClean="0"/>
              <a:t>.  </a:t>
            </a:r>
          </a:p>
          <a:p>
            <a:r>
              <a:rPr lang="ru-RU" dirty="0"/>
              <a:t>В это трудно поверить, но когда Надя стала разведчицей в партизанском отряде «дяди Вани» Дьячкова, ей не было ещё и десяти лет. Маленькая, худенькая, она, прикидываясь нищенкой, бродила среди фашистов, а затем приносила в отряд ценнейшие сведения.</a:t>
            </a:r>
          </a:p>
          <a:p>
            <a:r>
              <a:rPr lang="ru-RU" dirty="0"/>
              <a:t>В первый раз её схватили в 1941 г., когда вместе с Ваней Звонцовым она вывесила красный флаг в оккупированном врагом </a:t>
            </a:r>
            <a:r>
              <a:rPr lang="ru-RU" dirty="0" smtClean="0"/>
              <a:t>Витебске.</a:t>
            </a:r>
            <a:endParaRPr lang="ru-RU" dirty="0"/>
          </a:p>
          <a:p>
            <a:r>
              <a:rPr lang="ru-RU" dirty="0"/>
              <a:t>Когда Богданову схватили, ее били шомполами, пытали, а когда привели ко рву расстреливать, сил у неё уже не оставалось – она, опередив на мгновение пулю, упала в ров.</a:t>
            </a:r>
          </a:p>
          <a:p>
            <a:r>
              <a:rPr lang="ru-RU" dirty="0"/>
              <a:t>Ваня погиб, а Надю партизаны нашли во рву живой. Второй раз её схватили в конце 43-го. И снова пытки: обливали на морозе ледяной водой, выжигали на спине пятиконечную звезду, но она не раскрыла врагам никаких сведений.</a:t>
            </a:r>
          </a:p>
          <a:p>
            <a:r>
              <a:rPr lang="ru-RU" dirty="0"/>
              <a:t>Считая разведчицу мёртвой, фашисты, когда партизаны атаковали </a:t>
            </a:r>
            <a:r>
              <a:rPr lang="ru-RU" dirty="0" err="1"/>
              <a:t>Карасево</a:t>
            </a:r>
            <a:r>
              <a:rPr lang="ru-RU" dirty="0"/>
              <a:t>, бросили её в снегу. Умирающую девочку подобрали и выходили местные жители. Но воевать ей было уже нельзя, она практически потеряла способность видеть.</a:t>
            </a:r>
          </a:p>
          <a:p>
            <a:r>
              <a:rPr lang="ru-RU" dirty="0"/>
              <a:t>По окончании войны Надя несколько лет пролежала в Одесском госпитале, где академик В.П. Филатов возвращал ей зрение.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2400" y="98971"/>
            <a:ext cx="3960440" cy="504056"/>
          </a:xfrm>
        </p:spPr>
        <p:txBody>
          <a:bodyPr/>
          <a:lstStyle/>
          <a:p>
            <a:pPr algn="ctr"/>
            <a:r>
              <a:rPr lang="ru-RU" b="1" dirty="0"/>
              <a:t>Лёня Голиков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31" y="603028"/>
            <a:ext cx="3655977" cy="46805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776" y="314995"/>
            <a:ext cx="5112568" cy="5184576"/>
          </a:xfrm>
        </p:spPr>
        <p:txBody>
          <a:bodyPr/>
          <a:lstStyle/>
          <a:p>
            <a:r>
              <a:rPr lang="ru-RU" b="1" u="sng" dirty="0" smtClean="0"/>
              <a:t>Леня Голиков  </a:t>
            </a:r>
            <a:r>
              <a:rPr lang="ru-RU" dirty="0"/>
              <a:t>встретил войну в 15 лет. В августе немцы добрались до деревни, где жила семья Голиковых. К тому моменты Ленька со своей семьей и многими из деревни вырыли себе землянки и прятались там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Зимой </a:t>
            </a:r>
            <a:r>
              <a:rPr lang="ru-RU" dirty="0"/>
              <a:t>1941 года юный герой встретил партизан возле своей деревни. Так началась воинская слава Леньки</a:t>
            </a:r>
            <a:r>
              <a:rPr lang="ru-RU" dirty="0" smtClean="0"/>
              <a:t>.</a:t>
            </a:r>
          </a:p>
          <a:p>
            <a:r>
              <a:rPr lang="ru-RU" dirty="0"/>
              <a:t>Весной 1942 года Леня стал разведчиком в партизанской бригаде, это был уже не просто 15 -</a:t>
            </a:r>
            <a:r>
              <a:rPr lang="ru-RU" dirty="0" err="1"/>
              <a:t>ий</a:t>
            </a:r>
            <a:r>
              <a:rPr lang="ru-RU" dirty="0"/>
              <a:t> юноша, это был настоящий разведчик, мужчина и пример для многих солдат в своей </a:t>
            </a:r>
            <a:r>
              <a:rPr lang="ru-RU" dirty="0" smtClean="0"/>
              <a:t>бригаде.</a:t>
            </a:r>
            <a:endParaRPr lang="ru-RU" dirty="0"/>
          </a:p>
          <a:p>
            <a:r>
              <a:rPr lang="ru-RU" dirty="0"/>
              <a:t>На счету Леонида Голикова 2 взорванных железнодорожных моста и 12 шоссейных мостов! 10 немецких с боеприпасами и 78 фашистских захватчиков!</a:t>
            </a:r>
          </a:p>
          <a:p>
            <a:r>
              <a:rPr lang="ru-RU" dirty="0"/>
              <a:t>24.01.1943  окруженный вместе со своими друзьями партизанами Леонид Голиков был убит в не равном </a:t>
            </a:r>
            <a:r>
              <a:rPr lang="ru-RU" dirty="0" smtClean="0"/>
              <a:t>бою.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8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414</TotalTime>
  <Words>2249</Words>
  <Application>Microsoft Office PowerPoint</Application>
  <PresentationFormat>Произвольный</PresentationFormat>
  <Paragraphs>116</Paragraphs>
  <Slides>21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Microsoft YaHei</vt:lpstr>
      <vt:lpstr>Book Antiqua</vt:lpstr>
      <vt:lpstr>Calibri</vt:lpstr>
      <vt:lpstr>Liberation Sans</vt:lpstr>
      <vt:lpstr>Liberation Serif</vt:lpstr>
      <vt:lpstr>Mangal</vt:lpstr>
      <vt:lpstr>Segoe UI</vt:lpstr>
      <vt:lpstr>Tahoma</vt:lpstr>
      <vt:lpstr>Times New Roman</vt:lpstr>
      <vt:lpstr>Wingdings</vt:lpstr>
      <vt:lpstr>Твердый переплет</vt:lpstr>
      <vt:lpstr>Дети-Герои Великой Отечественной Войны</vt:lpstr>
      <vt:lpstr>Презентация PowerPoint</vt:lpstr>
      <vt:lpstr>Презентация PowerPoint</vt:lpstr>
      <vt:lpstr>Сергей Алешкин</vt:lpstr>
      <vt:lpstr>Зина Портнова</vt:lpstr>
      <vt:lpstr>Шура Кобер и Витя Хоменко </vt:lpstr>
      <vt:lpstr>Василий Курка </vt:lpstr>
      <vt:lpstr>Надя Богданова  </vt:lpstr>
      <vt:lpstr>Лёня Голиков</vt:lpstr>
      <vt:lpstr>Марат Казей </vt:lpstr>
      <vt:lpstr>Валя Котик </vt:lpstr>
      <vt:lpstr>Александр Матросов </vt:lpstr>
      <vt:lpstr>Галя Комлева</vt:lpstr>
      <vt:lpstr>Лара Михеенко</vt:lpstr>
      <vt:lpstr>Люся Герасименко</vt:lpstr>
      <vt:lpstr>Саша Бородулин</vt:lpstr>
      <vt:lpstr>Юта Бондаровская</vt:lpstr>
      <vt:lpstr>Зоя Космодемьянская</vt:lpstr>
      <vt:lpstr>Аркадий Каманин</vt:lpstr>
      <vt:lpstr>Презентация PowerPoint</vt:lpstr>
      <vt:lpstr>Рекомендуемая 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Дети-Герои Великой Отечественной Войны</dc:title>
  <dc:creator>Admin</dc:creator>
  <cp:lastModifiedBy>Пользователь Windows</cp:lastModifiedBy>
  <cp:revision>33</cp:revision>
  <dcterms:created xsi:type="dcterms:W3CDTF">2017-10-20T23:41:18Z</dcterms:created>
  <dcterms:modified xsi:type="dcterms:W3CDTF">2020-04-23T18:11:12Z</dcterms:modified>
</cp:coreProperties>
</file>