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401470"/>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B270D9A-7F5D-4233-B40B-22F4F0C87759}" type="datetimeFigureOut">
              <a:rPr lang="ru-RU" smtClean="0"/>
              <a:t>07.05.2020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3731970272"/>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902388980"/>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452501"/>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3721153802"/>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74009705"/>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2790343676"/>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921651441"/>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4208533427"/>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2303577108"/>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70D9A-7F5D-4233-B40B-22F4F0C87759}" type="datetimeFigureOut">
              <a:rPr lang="ru-RU" smtClean="0"/>
              <a:t>07.05.2020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137402959"/>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270D9A-7F5D-4233-B40B-22F4F0C87759}"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367940974"/>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270D9A-7F5D-4233-B40B-22F4F0C87759}" type="datetimeFigureOut">
              <a:rPr lang="ru-RU" smtClean="0"/>
              <a:t>07.05.2020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2782143599"/>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270D9A-7F5D-4233-B40B-22F4F0C87759}" type="datetimeFigureOut">
              <a:rPr lang="ru-RU" smtClean="0"/>
              <a:t>07.05.2020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4058142324"/>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0D9A-7F5D-4233-B40B-22F4F0C87759}" type="datetimeFigureOut">
              <a:rPr lang="ru-RU" smtClean="0"/>
              <a:t>07.05.2020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3713806042"/>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270D9A-7F5D-4233-B40B-22F4F0C87759}"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2073010815"/>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270D9A-7F5D-4233-B40B-22F4F0C87759}" type="datetimeFigureOut">
              <a:rPr lang="ru-RU" smtClean="0"/>
              <a:t>07.05.2020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0262F-754C-403C-8ACC-5ABEB5D978C0}" type="slidenum">
              <a:rPr lang="ru-RU" smtClean="0"/>
              <a:t>‹#›</a:t>
            </a:fld>
            <a:endParaRPr lang="ru-RU"/>
          </a:p>
        </p:txBody>
      </p:sp>
    </p:spTree>
    <p:extLst>
      <p:ext uri="{BB962C8B-B14F-4D97-AF65-F5344CB8AC3E}">
        <p14:creationId xmlns:p14="http://schemas.microsoft.com/office/powerpoint/2010/main" val="1704683959"/>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270D9A-7F5D-4233-B40B-22F4F0C87759}" type="datetimeFigureOut">
              <a:rPr lang="ru-RU" smtClean="0"/>
              <a:t>07.05.2020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D40262F-754C-403C-8ACC-5ABEB5D978C0}" type="slidenum">
              <a:rPr lang="ru-RU" smtClean="0"/>
              <a:t>‹#›</a:t>
            </a:fld>
            <a:endParaRPr lang="ru-RU"/>
          </a:p>
        </p:txBody>
      </p:sp>
    </p:spTree>
    <p:extLst>
      <p:ext uri="{BB962C8B-B14F-4D97-AF65-F5344CB8AC3E}">
        <p14:creationId xmlns:p14="http://schemas.microsoft.com/office/powerpoint/2010/main" val="1549935846"/>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5811" y="0"/>
            <a:ext cx="9755187" cy="769545"/>
          </a:xfrm>
        </p:spPr>
        <p:txBody>
          <a:bodyPr>
            <a:normAutofit fontScale="90000"/>
          </a:bodyPr>
          <a:lstStyle/>
          <a:p>
            <a:pPr algn="ctr"/>
            <a:r>
              <a:rPr lang="ru-RU" dirty="0" smtClean="0">
                <a:solidFill>
                  <a:schemeClr val="bg1"/>
                </a:solidFill>
                <a:latin typeface="Times New Roman" panose="02020603050405020304" pitchFamily="18" charset="0"/>
                <a:cs typeface="Times New Roman" panose="02020603050405020304" pitchFamily="18" charset="0"/>
              </a:rPr>
              <a:t>Животные в годы войны</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55811" y="6183517"/>
            <a:ext cx="9755187" cy="570368"/>
          </a:xfrm>
        </p:spPr>
        <p:txBody>
          <a:bodyPr>
            <a:normAutofit lnSpcReduction="10000"/>
          </a:bodyPr>
          <a:lstStyle/>
          <a:p>
            <a:pPr algn="ctr"/>
            <a:r>
              <a:rPr lang="ru-RU" sz="3200" b="1" i="1" dirty="0" smtClean="0">
                <a:solidFill>
                  <a:schemeClr val="bg1"/>
                </a:solidFill>
                <a:latin typeface="Times New Roman" panose="02020603050405020304" pitchFamily="18" charset="0"/>
                <a:cs typeface="Times New Roman" panose="02020603050405020304" pitchFamily="18" charset="0"/>
              </a:rPr>
              <a:t>Они помогли победить</a:t>
            </a:r>
            <a:endParaRPr lang="ru-RU" sz="3200" b="1" i="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140" y="769545"/>
            <a:ext cx="6862528" cy="5146896"/>
          </a:xfrm>
          <a:prstGeom prst="rect">
            <a:avLst/>
          </a:prstGeom>
        </p:spPr>
      </p:pic>
      <p:pic>
        <p:nvPicPr>
          <p:cNvPr id="5" name="Военные - От героев былых времён (минусовка) (www.hotplayer.ru)">
            <a:hlinkClick r:id="" action="ppaction://media"/>
          </p:cNvPr>
          <p:cNvPicPr>
            <a:picLocks noChangeAspect="1"/>
          </p:cNvPicPr>
          <p:nvPr>
            <a:audioFile r:link="rId1"/>
            <p:extLst>
              <p:ext uri="{DAA4B4D4-6D71-4841-9C94-3DE7FCFB9230}">
                <p14:media xmlns:p14="http://schemas.microsoft.com/office/powerpoint/2010/main" r:embed="rId2">
                  <p14:trim end="52553.1"/>
                  <p14:fade out="3250"/>
                </p14:media>
              </p:ext>
            </p:extLst>
          </p:nvPr>
        </p:nvPicPr>
        <p:blipFill>
          <a:blip r:embed="rId5">
            <a:duotone>
              <a:prstClr val="black"/>
              <a:schemeClr val="accent6">
                <a:tint val="45000"/>
                <a:satMod val="400000"/>
              </a:schemeClr>
            </a:duotone>
          </a:blip>
          <a:stretch>
            <a:fillRect/>
          </a:stretch>
        </p:blipFill>
        <p:spPr>
          <a:xfrm>
            <a:off x="11247727" y="5859101"/>
            <a:ext cx="609600" cy="609600"/>
          </a:xfrm>
          <a:prstGeom prst="rect">
            <a:avLst/>
          </a:prstGeom>
        </p:spPr>
      </p:pic>
    </p:spTree>
    <p:extLst>
      <p:ext uri="{BB962C8B-B14F-4D97-AF65-F5344CB8AC3E}">
        <p14:creationId xmlns:p14="http://schemas.microsoft.com/office/powerpoint/2010/main" val="2816420335"/>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367339" y="316871"/>
            <a:ext cx="5707535" cy="3367889"/>
          </a:xfrm>
        </p:spPr>
        <p:txBody>
          <a:bodyPr>
            <a:normAutofit/>
          </a:bodyPr>
          <a:lstStyle/>
          <a:p>
            <a:pPr marL="0" indent="0">
              <a:buNone/>
            </a:pPr>
            <a:r>
              <a:rPr lang="ru-RU" sz="1800" dirty="0" smtClean="0">
                <a:solidFill>
                  <a:schemeClr val="bg1"/>
                </a:solidFill>
                <a:latin typeface="Times New Roman" panose="02020603050405020304" pitchFamily="18" charset="0"/>
                <a:cs typeface="Times New Roman" panose="02020603050405020304" pitchFamily="18" charset="0"/>
              </a:rPr>
              <a:t>При</a:t>
            </a:r>
            <a:r>
              <a:rPr lang="ru-RU" sz="1800" dirty="0">
                <a:solidFill>
                  <a:schemeClr val="bg1"/>
                </a:solidFill>
                <a:latin typeface="Times New Roman" panose="02020603050405020304" pitchFamily="18" charset="0"/>
                <a:cs typeface="Times New Roman" panose="02020603050405020304" pitchFamily="18" charset="0"/>
              </a:rPr>
              <a:t> организации партизанского движения использовали прирученных и обученных лосей. </a:t>
            </a:r>
            <a:r>
              <a:rPr lang="ru-RU" sz="1800" dirty="0" smtClean="0">
                <a:solidFill>
                  <a:schemeClr val="bg1"/>
                </a:solidFill>
                <a:latin typeface="Times New Roman" panose="02020603050405020304" pitchFamily="18" charset="0"/>
                <a:cs typeface="Times New Roman" panose="02020603050405020304" pitchFamily="18" charset="0"/>
              </a:rPr>
              <a:t> </a:t>
            </a:r>
          </a:p>
          <a:p>
            <a:pPr marL="0" indent="0">
              <a:buNone/>
            </a:pPr>
            <a:r>
              <a:rPr lang="ru-RU" sz="1800" dirty="0" smtClean="0">
                <a:solidFill>
                  <a:schemeClr val="bg1"/>
                </a:solidFill>
                <a:latin typeface="Times New Roman" panose="02020603050405020304" pitchFamily="18" charset="0"/>
                <a:cs typeface="Times New Roman" panose="02020603050405020304" pitchFamily="18" charset="0"/>
              </a:rPr>
              <a:t>Лосиные</a:t>
            </a:r>
            <a:r>
              <a:rPr lang="ru-RU" sz="1800" dirty="0">
                <a:solidFill>
                  <a:schemeClr val="bg1"/>
                </a:solidFill>
                <a:latin typeface="Times New Roman" panose="02020603050405020304" pitchFamily="18" charset="0"/>
                <a:cs typeface="Times New Roman" panose="02020603050405020304" pitchFamily="18" charset="0"/>
              </a:rPr>
              <a:t> следы в лесу не вызывали подозрения, тогда </a:t>
            </a:r>
            <a:r>
              <a:rPr lang="ru-RU" sz="1800" dirty="0" smtClean="0">
                <a:solidFill>
                  <a:schemeClr val="bg1"/>
                </a:solidFill>
                <a:latin typeface="Times New Roman" panose="02020603050405020304" pitchFamily="18" charset="0"/>
                <a:cs typeface="Times New Roman" panose="02020603050405020304" pitchFamily="18" charset="0"/>
              </a:rPr>
              <a:t>  как</a:t>
            </a:r>
            <a:r>
              <a:rPr lang="ru-RU" sz="1800" dirty="0">
                <a:solidFill>
                  <a:schemeClr val="bg1"/>
                </a:solidFill>
                <a:latin typeface="Times New Roman" panose="02020603050405020304" pitchFamily="18" charset="0"/>
                <a:cs typeface="Times New Roman" panose="02020603050405020304" pitchFamily="18" charset="0"/>
              </a:rPr>
              <a:t> лошадиные подковы были хорошо заметны. </a:t>
            </a:r>
            <a:r>
              <a:rPr lang="ru-RU" sz="1800" dirty="0" smtClean="0">
                <a:solidFill>
                  <a:schemeClr val="bg1"/>
                </a:solidFill>
                <a:latin typeface="Times New Roman" panose="02020603050405020304" pitchFamily="18" charset="0"/>
                <a:cs typeface="Times New Roman" panose="02020603050405020304" pitchFamily="18" charset="0"/>
              </a:rPr>
              <a:t>Кроме </a:t>
            </a:r>
            <a:r>
              <a:rPr lang="ru-RU" sz="1800" dirty="0">
                <a:solidFill>
                  <a:schemeClr val="bg1"/>
                </a:solidFill>
                <a:latin typeface="Times New Roman" panose="02020603050405020304" pitchFamily="18" charset="0"/>
                <a:cs typeface="Times New Roman" panose="02020603050405020304" pitchFamily="18" charset="0"/>
              </a:rPr>
              <a:t> того, у лосиного молока имеются целебные свойства. </a:t>
            </a:r>
            <a:r>
              <a:rPr lang="ru-RU" sz="1800" dirty="0" smtClean="0">
                <a:solidFill>
                  <a:schemeClr val="bg1"/>
                </a:solidFill>
                <a:latin typeface="Times New Roman" panose="02020603050405020304" pitchFamily="18" charset="0"/>
                <a:cs typeface="Times New Roman" panose="02020603050405020304" pitchFamily="18" charset="0"/>
              </a:rPr>
              <a:t>  Эта</a:t>
            </a:r>
            <a:r>
              <a:rPr lang="ru-RU" sz="1800" dirty="0">
                <a:solidFill>
                  <a:schemeClr val="bg1"/>
                </a:solidFill>
                <a:latin typeface="Times New Roman" panose="02020603050405020304" pitchFamily="18" charset="0"/>
                <a:cs typeface="Times New Roman" panose="02020603050405020304" pitchFamily="18" charset="0"/>
              </a:rPr>
              <a:t> практика не получила широкого распространения.</a:t>
            </a:r>
          </a:p>
        </p:txBody>
      </p:sp>
      <p:sp>
        <p:nvSpPr>
          <p:cNvPr id="8" name="Объект 7"/>
          <p:cNvSpPr>
            <a:spLocks noGrp="1"/>
          </p:cNvSpPr>
          <p:nvPr>
            <p:ph sz="quarter" idx="4"/>
          </p:nvPr>
        </p:nvSpPr>
        <p:spPr>
          <a:xfrm>
            <a:off x="6657570" y="316871"/>
            <a:ext cx="5401646" cy="3030538"/>
          </a:xfrm>
        </p:spPr>
        <p:txBody>
          <a:bodyPr>
            <a:normAutofit/>
          </a:bodyPr>
          <a:lstStyle/>
          <a:p>
            <a:pPr marL="0" indent="0">
              <a:buNone/>
            </a:pPr>
            <a:r>
              <a:rPr lang="ru-RU" sz="1800" dirty="0" smtClean="0">
                <a:solidFill>
                  <a:schemeClr val="bg1"/>
                </a:solidFill>
                <a:latin typeface="Times New Roman" panose="02020603050405020304" pitchFamily="18" charset="0"/>
                <a:cs typeface="Times New Roman" panose="02020603050405020304" pitchFamily="18" charset="0"/>
              </a:rPr>
              <a:t>Хорошо</a:t>
            </a:r>
            <a:r>
              <a:rPr lang="ru-RU" sz="1800" dirty="0">
                <a:solidFill>
                  <a:schemeClr val="bg1"/>
                </a:solidFill>
                <a:latin typeface="Times New Roman" panose="02020603050405020304" pitchFamily="18" charset="0"/>
                <a:cs typeface="Times New Roman" panose="02020603050405020304" pitchFamily="18" charset="0"/>
              </a:rPr>
              <a:t> себя зарекомендовал на дорогах войны </a:t>
            </a:r>
            <a:r>
              <a:rPr lang="ru-RU" sz="1800" dirty="0" smtClean="0">
                <a:solidFill>
                  <a:schemeClr val="bg1"/>
                </a:solidFill>
                <a:latin typeface="Times New Roman" panose="02020603050405020304" pitchFamily="18" charset="0"/>
                <a:cs typeface="Times New Roman" panose="02020603050405020304" pitchFamily="18" charset="0"/>
              </a:rPr>
              <a:t>        северный</a:t>
            </a:r>
            <a:r>
              <a:rPr lang="ru-RU" sz="1800" dirty="0">
                <a:solidFill>
                  <a:schemeClr val="bg1"/>
                </a:solidFill>
                <a:latin typeface="Times New Roman" panose="02020603050405020304" pitchFamily="18" charset="0"/>
                <a:cs typeface="Times New Roman" panose="02020603050405020304" pitchFamily="18" charset="0"/>
              </a:rPr>
              <a:t> олень карибу. </a:t>
            </a:r>
            <a:r>
              <a:rPr lang="ru-RU" sz="1800" dirty="0" smtClean="0">
                <a:solidFill>
                  <a:schemeClr val="bg1"/>
                </a:solidFill>
                <a:latin typeface="Times New Roman" panose="02020603050405020304" pitchFamily="18" charset="0"/>
                <a:cs typeface="Times New Roman" panose="02020603050405020304" pitchFamily="18" charset="0"/>
              </a:rPr>
              <a:t> Его</a:t>
            </a:r>
            <a:r>
              <a:rPr lang="ru-RU" sz="1800" dirty="0">
                <a:solidFill>
                  <a:schemeClr val="bg1"/>
                </a:solidFill>
                <a:latin typeface="Times New Roman" panose="02020603050405020304" pitchFamily="18" charset="0"/>
                <a:cs typeface="Times New Roman" panose="02020603050405020304" pitchFamily="18" charset="0"/>
              </a:rPr>
              <a:t> использовали в </a:t>
            </a:r>
            <a:r>
              <a:rPr lang="ru-RU" sz="1800" dirty="0" smtClean="0">
                <a:solidFill>
                  <a:schemeClr val="bg1"/>
                </a:solidFill>
                <a:latin typeface="Times New Roman" panose="02020603050405020304" pitchFamily="18" charset="0"/>
                <a:cs typeface="Times New Roman" panose="02020603050405020304" pitchFamily="18" charset="0"/>
              </a:rPr>
              <a:t>              Заполярье</a:t>
            </a:r>
            <a:r>
              <a:rPr lang="ru-RU" sz="1800" dirty="0">
                <a:solidFill>
                  <a:schemeClr val="bg1"/>
                </a:solidFill>
                <a:latin typeface="Times New Roman" panose="02020603050405020304" pitchFamily="18" charset="0"/>
                <a:cs typeface="Times New Roman" panose="02020603050405020304" pitchFamily="18" charset="0"/>
              </a:rPr>
              <a:t>. В ноябре 1941 года было сформировано </a:t>
            </a:r>
            <a:r>
              <a:rPr lang="ru-RU" sz="1800" dirty="0" smtClean="0">
                <a:solidFill>
                  <a:schemeClr val="bg1"/>
                </a:solidFill>
                <a:latin typeface="Times New Roman" panose="02020603050405020304" pitchFamily="18" charset="0"/>
                <a:cs typeface="Times New Roman" panose="02020603050405020304" pitchFamily="18" charset="0"/>
              </a:rPr>
              <a:t>  три</a:t>
            </a:r>
            <a:r>
              <a:rPr lang="ru-RU" sz="1800" dirty="0">
                <a:solidFill>
                  <a:schemeClr val="bg1"/>
                </a:solidFill>
                <a:latin typeface="Times New Roman" panose="02020603050405020304" pitchFamily="18" charset="0"/>
                <a:cs typeface="Times New Roman" panose="02020603050405020304" pitchFamily="18" charset="0"/>
              </a:rPr>
              <a:t> транспортных </a:t>
            </a:r>
            <a:r>
              <a:rPr lang="ru-RU" sz="1800" dirty="0" smtClean="0">
                <a:solidFill>
                  <a:schemeClr val="bg1"/>
                </a:solidFill>
                <a:latin typeface="Times New Roman" panose="02020603050405020304" pitchFamily="18" charset="0"/>
                <a:cs typeface="Times New Roman" panose="02020603050405020304" pitchFamily="18" charset="0"/>
              </a:rPr>
              <a:t>группы,в</a:t>
            </a:r>
            <a:r>
              <a:rPr lang="ru-RU" sz="1800" dirty="0">
                <a:solidFill>
                  <a:schemeClr val="bg1"/>
                </a:solidFill>
                <a:latin typeface="Times New Roman" panose="02020603050405020304" pitchFamily="18" charset="0"/>
                <a:cs typeface="Times New Roman" panose="02020603050405020304" pitchFamily="18" charset="0"/>
              </a:rPr>
              <a:t> каждой из которых было около тысячи оленей</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a:solidFill>
                  <a:schemeClr val="bg1"/>
                </a:solidFill>
                <a:latin typeface="Times New Roman" panose="02020603050405020304" pitchFamily="18" charset="0"/>
                <a:cs typeface="Times New Roman" panose="02020603050405020304" pitchFamily="18" charset="0"/>
              </a:rPr>
              <a:t>Эти северные животные перевозили оружие, </a:t>
            </a:r>
            <a:r>
              <a:rPr lang="ru-RU" sz="1800" dirty="0" smtClean="0">
                <a:solidFill>
                  <a:schemeClr val="bg1"/>
                </a:solidFill>
                <a:latin typeface="Times New Roman" panose="02020603050405020304" pitchFamily="18" charset="0"/>
                <a:cs typeface="Times New Roman" panose="02020603050405020304" pitchFamily="18" charset="0"/>
              </a:rPr>
              <a:t>            вывозили</a:t>
            </a:r>
            <a:r>
              <a:rPr lang="ru-RU" sz="1800" dirty="0">
                <a:solidFill>
                  <a:schemeClr val="bg1"/>
                </a:solidFill>
                <a:latin typeface="Times New Roman" panose="02020603050405020304" pitchFamily="18" charset="0"/>
                <a:cs typeface="Times New Roman" panose="02020603050405020304" pitchFamily="18" charset="0"/>
              </a:rPr>
              <a:t> раненых, легкие нары использовались </a:t>
            </a:r>
            <a:r>
              <a:rPr lang="ru-RU" sz="1800" dirty="0" smtClean="0">
                <a:solidFill>
                  <a:schemeClr val="bg1"/>
                </a:solidFill>
                <a:latin typeface="Times New Roman" panose="02020603050405020304" pitchFamily="18" charset="0"/>
                <a:cs typeface="Times New Roman" panose="02020603050405020304" pitchFamily="18" charset="0"/>
              </a:rPr>
              <a:t>       связистами</a:t>
            </a:r>
            <a:r>
              <a:rPr lang="ru-RU" sz="1800" dirty="0">
                <a:solidFill>
                  <a:schemeClr val="bg1"/>
                </a:solidFill>
                <a:latin typeface="Times New Roman" panose="02020603050405020304" pitchFamily="18" charset="0"/>
                <a:cs typeface="Times New Roman" panose="02020603050405020304" pitchFamily="18" charset="0"/>
              </a:rPr>
              <a:t> для доставки срочных сообщений.</a:t>
            </a:r>
          </a:p>
        </p:txBody>
      </p:sp>
      <p:pic>
        <p:nvPicPr>
          <p:cNvPr id="1028" name="Picture 4" descr="http://www.storecalc.com/wp-content/uploads/2017/05/interesnye_fakty_o_vov2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286" y="2825935"/>
            <a:ext cx="4014225" cy="3545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orecalc.com/wp-content/uploads/2017/05/interesnye_fakty_o_vov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570" y="2828603"/>
            <a:ext cx="4943198" cy="354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1925"/>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135802" y="99588"/>
            <a:ext cx="11869093" cy="6554709"/>
          </a:xfrm>
        </p:spPr>
        <p:txBody>
          <a:bodyPr>
            <a:normAutofit fontScale="92500" lnSpcReduction="20000"/>
          </a:bodyPr>
          <a:lstStyle/>
          <a:p>
            <a:r>
              <a:rPr lang="ru-RU" dirty="0" smtClean="0">
                <a:solidFill>
                  <a:schemeClr val="bg1"/>
                </a:solidFill>
                <a:latin typeface="Times New Roman" panose="02020603050405020304" pitchFamily="18" charset="0"/>
                <a:cs typeface="Times New Roman" panose="02020603050405020304" pitchFamily="18" charset="0"/>
              </a:rPr>
              <a:t>Человеческие потери за годы Второй мировой войны неисчислимы, кроме того, очевидно, что они намного превышают официальные цифры. Подсчёты потерь среди животных не велись даже с такой приблизительной точностью. Мы никогда не узнаем, сколько собак, кошек, лошадей, а тем более голубей погибло «при исполнении» и в тылу, но мы знаем, что четвероногие и крылатые друзья так же отдавали свои жизни и в Великой Победе есть и их заслуга.</a:t>
            </a:r>
          </a:p>
          <a:p>
            <a:r>
              <a:rPr lang="ru-RU" dirty="0">
                <a:solidFill>
                  <a:schemeClr val="bg1"/>
                </a:solidFill>
                <a:latin typeface="Times New Roman" panose="02020603050405020304" pitchFamily="18" charset="0"/>
                <a:cs typeface="Times New Roman" panose="02020603050405020304" pitchFamily="18" charset="0"/>
              </a:rPr>
              <a:t>Животные «уходили» на фронт, воевали и совершали подвиги, не ведая об этом. Просто их научили этому люди. Люди, которые были рядом. Люди, которые делили с братьями меньшими кров и пищу, радость и горе…</a:t>
            </a:r>
            <a:br>
              <a:rPr lang="ru-RU" dirty="0">
                <a:solidFill>
                  <a:schemeClr val="bg1"/>
                </a:solidFill>
                <a:latin typeface="Times New Roman" panose="02020603050405020304" pitchFamily="18" charset="0"/>
                <a:cs typeface="Times New Roman" panose="02020603050405020304" pitchFamily="18" charset="0"/>
              </a:rPr>
            </a:br>
            <a:r>
              <a:rPr lang="ru-RU" dirty="0">
                <a:solidFill>
                  <a:schemeClr val="bg1"/>
                </a:solidFill>
                <a:latin typeface="Times New Roman" panose="02020603050405020304" pitchFamily="18" charset="0"/>
                <a:cs typeface="Times New Roman" panose="02020603050405020304" pitchFamily="18" charset="0"/>
              </a:rPr>
              <a:t>Солдаты наши меньшие, вы верные и преданные друзья! Своей бескорыстной помощью, зачастую ценой своей жизни, вы навсегда заслужили нашу любовь и благодарность</a:t>
            </a:r>
            <a:r>
              <a:rPr lang="ru-RU" dirty="0" smtClean="0">
                <a:solidFill>
                  <a:schemeClr val="bg1"/>
                </a:solidFill>
                <a:latin typeface="Times New Roman" panose="02020603050405020304" pitchFamily="18" charset="0"/>
                <a:cs typeface="Times New Roman" panose="02020603050405020304" pitchFamily="18" charset="0"/>
              </a:rPr>
              <a:t>!</a:t>
            </a:r>
          </a:p>
          <a:p>
            <a:endParaRPr lang="ru-RU" dirty="0" smtClean="0">
              <a:solidFill>
                <a:schemeClr val="bg1"/>
              </a:solidFill>
              <a:latin typeface="Times New Roman" panose="02020603050405020304" pitchFamily="18" charset="0"/>
              <a:cs typeface="Times New Roman" panose="02020603050405020304" pitchFamily="18" charset="0"/>
            </a:endParaRPr>
          </a:p>
          <a:p>
            <a:r>
              <a:rPr lang="ru-RU" b="1" i="1" dirty="0">
                <a:solidFill>
                  <a:schemeClr val="bg1"/>
                </a:solidFill>
                <a:latin typeface="Times New Roman" panose="02020603050405020304" pitchFamily="18" charset="0"/>
                <a:cs typeface="Times New Roman" panose="02020603050405020304" pitchFamily="18" charset="0"/>
              </a:rPr>
              <a:t>Мир это лучшее слово на свете,</a:t>
            </a:r>
          </a:p>
          <a:p>
            <a:r>
              <a:rPr lang="ru-RU" b="1" i="1" dirty="0">
                <a:solidFill>
                  <a:schemeClr val="bg1"/>
                </a:solidFill>
                <a:latin typeface="Times New Roman" panose="02020603050405020304" pitchFamily="18" charset="0"/>
                <a:cs typeface="Times New Roman" panose="02020603050405020304" pitchFamily="18" charset="0"/>
              </a:rPr>
              <a:t>Взрослые к миру стремятся и дети,</a:t>
            </a:r>
          </a:p>
          <a:p>
            <a:r>
              <a:rPr lang="ru-RU" b="1" i="1" dirty="0">
                <a:solidFill>
                  <a:schemeClr val="bg1"/>
                </a:solidFill>
                <a:latin typeface="Times New Roman" panose="02020603050405020304" pitchFamily="18" charset="0"/>
                <a:cs typeface="Times New Roman" panose="02020603050405020304" pitchFamily="18" charset="0"/>
              </a:rPr>
              <a:t>Птицы, деревья, цветы на планете.</a:t>
            </a:r>
          </a:p>
          <a:p>
            <a:r>
              <a:rPr lang="ru-RU" b="1" i="1" dirty="0">
                <a:solidFill>
                  <a:schemeClr val="bg1"/>
                </a:solidFill>
                <a:latin typeface="Times New Roman" panose="02020603050405020304" pitchFamily="18" charset="0"/>
                <a:cs typeface="Times New Roman" panose="02020603050405020304" pitchFamily="18" charset="0"/>
              </a:rPr>
              <a:t>Мир – это главное слово на свете.</a:t>
            </a:r>
          </a:p>
          <a:p>
            <a:r>
              <a:rPr lang="ru-RU" b="1" i="1" dirty="0">
                <a:solidFill>
                  <a:schemeClr val="bg1"/>
                </a:solidFill>
                <a:latin typeface="Times New Roman" panose="02020603050405020304" pitchFamily="18" charset="0"/>
                <a:cs typeface="Times New Roman" panose="02020603050405020304" pitchFamily="18" charset="0"/>
              </a:rPr>
              <a:t>Любить этот мир, любить его свет…</a:t>
            </a:r>
          </a:p>
          <a:p>
            <a:r>
              <a:rPr lang="ru-RU" b="1" i="1" dirty="0">
                <a:solidFill>
                  <a:schemeClr val="bg1"/>
                </a:solidFill>
                <a:latin typeface="Times New Roman" panose="02020603050405020304" pitchFamily="18" charset="0"/>
                <a:cs typeface="Times New Roman" panose="02020603050405020304" pitchFamily="18" charset="0"/>
              </a:rPr>
              <a:t>За то, что в нём есть, за то, чего нет.</a:t>
            </a:r>
          </a:p>
          <a:p>
            <a:r>
              <a:rPr lang="ru-RU" b="1" i="1" dirty="0">
                <a:solidFill>
                  <a:schemeClr val="bg1"/>
                </a:solidFill>
                <a:latin typeface="Times New Roman" panose="02020603050405020304" pitchFamily="18" charset="0"/>
                <a:cs typeface="Times New Roman" panose="02020603050405020304" pitchFamily="18" charset="0"/>
              </a:rPr>
              <a:t>Любить просто так, за то, что живёшь.</a:t>
            </a:r>
          </a:p>
          <a:p>
            <a:r>
              <a:rPr lang="ru-RU" b="1" i="1" dirty="0">
                <a:solidFill>
                  <a:schemeClr val="bg1"/>
                </a:solidFill>
                <a:latin typeface="Times New Roman" panose="02020603050405020304" pitchFamily="18" charset="0"/>
                <a:cs typeface="Times New Roman" panose="02020603050405020304" pitchFamily="18" charset="0"/>
              </a:rPr>
              <a:t>За то, что берёшь и что отдаёшь.</a:t>
            </a:r>
          </a:p>
          <a:p>
            <a:r>
              <a:rPr lang="ru-RU" b="1" i="1" dirty="0">
                <a:solidFill>
                  <a:schemeClr val="bg1"/>
                </a:solidFill>
                <a:latin typeface="Times New Roman" panose="02020603050405020304" pitchFamily="18" charset="0"/>
                <a:cs typeface="Times New Roman" panose="02020603050405020304" pitchFamily="18" charset="0"/>
              </a:rPr>
              <a:t>Любить за свободу и за красоту.</a:t>
            </a:r>
          </a:p>
          <a:p>
            <a:r>
              <a:rPr lang="ru-RU" b="1" i="1" dirty="0">
                <a:solidFill>
                  <a:schemeClr val="bg1"/>
                </a:solidFill>
                <a:latin typeface="Times New Roman" panose="02020603050405020304" pitchFamily="18" charset="0"/>
                <a:cs typeface="Times New Roman" panose="02020603050405020304" pitchFamily="18" charset="0"/>
              </a:rPr>
              <a:t>Его совершенство, его простоту.</a:t>
            </a:r>
          </a:p>
          <a:p>
            <a:r>
              <a:rPr lang="ru-RU" b="1" i="1" dirty="0">
                <a:solidFill>
                  <a:schemeClr val="bg1"/>
                </a:solidFill>
                <a:latin typeface="Times New Roman" panose="02020603050405020304" pitchFamily="18" charset="0"/>
                <a:cs typeface="Times New Roman" panose="02020603050405020304" pitchFamily="18" charset="0"/>
              </a:rPr>
              <a:t>Любить в ожидании нового дня,</a:t>
            </a:r>
          </a:p>
          <a:p>
            <a:r>
              <a:rPr lang="ru-RU" b="1" i="1" dirty="0">
                <a:solidFill>
                  <a:schemeClr val="bg1"/>
                </a:solidFill>
                <a:latin typeface="Times New Roman" panose="02020603050405020304" pitchFamily="18" charset="0"/>
                <a:cs typeface="Times New Roman" panose="02020603050405020304" pitchFamily="18" charset="0"/>
              </a:rPr>
              <a:t>Который в ответ тоже любит тебя!</a:t>
            </a:r>
          </a:p>
          <a:p>
            <a:endParaRPr lang="ru-RU" dirty="0">
              <a:solidFill>
                <a:schemeClr val="bg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348" y="2272419"/>
            <a:ext cx="5590797" cy="4259655"/>
          </a:xfrm>
          <a:prstGeom prst="rect">
            <a:avLst/>
          </a:prstGeom>
        </p:spPr>
      </p:pic>
    </p:spTree>
    <p:extLst>
      <p:ext uri="{BB962C8B-B14F-4D97-AF65-F5344CB8AC3E}">
        <p14:creationId xmlns:p14="http://schemas.microsoft.com/office/powerpoint/2010/main" val="3157613818"/>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72017" y="325925"/>
            <a:ext cx="11814771" cy="6355532"/>
          </a:xfrm>
        </p:spPr>
        <p:txBody>
          <a:bodyPr>
            <a:normAutofit fontScale="70000" lnSpcReduction="20000"/>
          </a:bodyPr>
          <a:lstStyle/>
          <a:p>
            <a:pPr>
              <a:lnSpc>
                <a:spcPct val="170000"/>
              </a:lnSpc>
            </a:pPr>
            <a:r>
              <a:rPr lang="ru-RU" sz="2200" dirty="0">
                <a:solidFill>
                  <a:schemeClr val="bg1"/>
                </a:solidFill>
                <a:latin typeface="Times New Roman" panose="02020603050405020304" pitchFamily="18" charset="0"/>
                <a:cs typeface="Times New Roman" panose="02020603050405020304" pitchFamily="18" charset="0"/>
              </a:rPr>
              <a:t>Множество книг написано об этих животных, которых справедливо считают похитителями сердец человеческих,- за их верность и помощь, неподкупную дружбу и бесконечную преданность. Вспомнить истории из жизни некоторых из них поможет наш список книг.</a:t>
            </a:r>
          </a:p>
          <a:p>
            <a:r>
              <a:rPr lang="ru-RU" sz="2000" dirty="0">
                <a:solidFill>
                  <a:schemeClr val="bg1"/>
                </a:solidFill>
                <a:latin typeface="Times New Roman" panose="02020603050405020304" pitchFamily="18" charset="0"/>
                <a:cs typeface="Times New Roman" panose="02020603050405020304" pitchFamily="18" charset="0"/>
              </a:rPr>
              <a:t> 1.  Бульванкер В. От кота до кита /В.Бульванкер.- Л.: Дет. лит., 1991.  - 112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Рассказы </a:t>
            </a:r>
            <a:r>
              <a:rPr lang="ru-RU" sz="2000" i="1" dirty="0">
                <a:solidFill>
                  <a:schemeClr val="bg1"/>
                </a:solidFill>
                <a:latin typeface="Times New Roman" panose="02020603050405020304" pitchFamily="18" charset="0"/>
                <a:cs typeface="Times New Roman" panose="02020603050405020304" pitchFamily="18" charset="0"/>
              </a:rPr>
              <a:t>о необычных памятниках, поставленных человеком в разных странах мира своим "братьям меньшим" за их верность и преданность. Книга проникнута чувством доброты, милосердия и призывает читателя задуматься о взаимоотношениях людей с Миром Природы, об их ответственности за все живое на Земле</a:t>
            </a:r>
            <a:r>
              <a:rPr lang="ru-RU" sz="2000" i="1" dirty="0" smtClean="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2. Дубровин, Е.  В ожидании козы /Е.Дубровин. - М.: Изд-во ДОСААФ, 1968. - 112 с.: ил</a:t>
            </a:r>
            <a:r>
              <a:rPr lang="ru-RU" sz="2000" dirty="0" smtClean="0">
                <a:solidFill>
                  <a:schemeClr val="bg1"/>
                </a:solidFill>
                <a:latin typeface="Times New Roman" panose="02020603050405020304" pitchFamily="18" charset="0"/>
                <a:cs typeface="Times New Roman" panose="02020603050405020304" pitchFamily="18" charset="0"/>
              </a:rPr>
              <a:t>.</a:t>
            </a:r>
            <a:r>
              <a:rPr lang="ru-RU" sz="2000" i="1" dirty="0">
                <a:solidFill>
                  <a:schemeClr val="bg1"/>
                </a:solidFill>
                <a:latin typeface="Times New Roman" panose="02020603050405020304" pitchFamily="18" charset="0"/>
                <a:cs typeface="Times New Roman" panose="02020603050405020304" pitchFamily="18" charset="0"/>
              </a:rPr>
              <a:t> Немецкая овчарка, пришедшая с отцом с </a:t>
            </a:r>
            <a:r>
              <a:rPr lang="ru-RU" sz="2000" i="1" dirty="0" smtClean="0">
                <a:solidFill>
                  <a:schemeClr val="bg1"/>
                </a:solidFill>
                <a:latin typeface="Times New Roman" panose="02020603050405020304" pitchFamily="18" charset="0"/>
                <a:cs typeface="Times New Roman" panose="02020603050405020304" pitchFamily="18" charset="0"/>
              </a:rPr>
              <a:t>фронта. Выдающаяся </a:t>
            </a:r>
            <a:r>
              <a:rPr lang="ru-RU" sz="2000" i="1" dirty="0">
                <a:solidFill>
                  <a:schemeClr val="bg1"/>
                </a:solidFill>
                <a:latin typeface="Times New Roman" panose="02020603050405020304" pitchFamily="18" charset="0"/>
                <a:cs typeface="Times New Roman" panose="02020603050405020304" pitchFamily="18" charset="0"/>
              </a:rPr>
              <a:t>собака</a:t>
            </a:r>
            <a:r>
              <a:rPr lang="ru-RU" sz="2000" i="1" dirty="0" smtClean="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3. Заводчиков, П.А. Взрыва не будет/ П.А.Заводчиков, Ф. Самойлов .- Л.: Дет. лит., 1971. - 128 с.: ил.</a:t>
            </a:r>
          </a:p>
          <a:p>
            <a:r>
              <a:rPr lang="ru-RU" sz="2000" dirty="0">
                <a:solidFill>
                  <a:schemeClr val="bg1"/>
                </a:solidFill>
                <a:latin typeface="Times New Roman" panose="02020603050405020304" pitchFamily="18" charset="0"/>
                <a:cs typeface="Times New Roman" panose="02020603050405020304" pitchFamily="18" charset="0"/>
              </a:rPr>
              <a:t>4. Заводчиков, П.А. Девичья команда / П.А.Заводчиков, Ф. Самойлов.- Л.: Лениздат, 1970.- 288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Документальные </a:t>
            </a:r>
            <a:r>
              <a:rPr lang="ru-RU" sz="2000" i="1" dirty="0">
                <a:solidFill>
                  <a:schemeClr val="bg1"/>
                </a:solidFill>
                <a:latin typeface="Times New Roman" panose="02020603050405020304" pitchFamily="18" charset="0"/>
                <a:cs typeface="Times New Roman" panose="02020603050405020304" pitchFamily="18" charset="0"/>
              </a:rPr>
              <a:t>повести о собаках-саперах, защищавших блокадный Ленинград.</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5. Заславский,Р.З. Тяпа: Маленькая повесть</a:t>
            </a:r>
            <a:r>
              <a:rPr lang="ru-RU" sz="2000" dirty="0" smtClean="0">
                <a:solidFill>
                  <a:schemeClr val="bg1"/>
                </a:solidFill>
                <a:latin typeface="Times New Roman" panose="02020603050405020304" pitchFamily="18" charset="0"/>
                <a:cs typeface="Times New Roman" panose="02020603050405020304" pitchFamily="18" charset="0"/>
              </a:rPr>
              <a:t>/ Р.З.Заславский</a:t>
            </a:r>
            <a:r>
              <a:rPr lang="ru-RU" sz="2000" dirty="0">
                <a:solidFill>
                  <a:schemeClr val="bg1"/>
                </a:solidFill>
                <a:latin typeface="Times New Roman" panose="02020603050405020304" pitchFamily="18" charset="0"/>
                <a:cs typeface="Times New Roman" panose="02020603050405020304" pitchFamily="18" charset="0"/>
              </a:rPr>
              <a:t>.- М.: Дет. лит., 1991. -  28 с .: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Фоксик </a:t>
            </a:r>
            <a:r>
              <a:rPr lang="ru-RU" sz="2000" i="1" dirty="0">
                <a:solidFill>
                  <a:schemeClr val="bg1"/>
                </a:solidFill>
                <a:latin typeface="Times New Roman" panose="02020603050405020304" pitchFamily="18" charset="0"/>
                <a:cs typeface="Times New Roman" panose="02020603050405020304" pitchFamily="18" charset="0"/>
              </a:rPr>
              <a:t>Тяпа с трудом пережил голод и скитания в оккупированном фашистами Киеве, но не перенес счастья встречи с хозяином.</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6. Коваль, Ю.И.  Кепка с карасями: Рассказы/ Ю.И Коваль.- М.: Дет. лит., 1985.- 224 с.: ил.-  Из содерж.: Алый; Елец; Особое задание; Картофельная собака; Листобой.</a:t>
            </a:r>
          </a:p>
          <a:p>
            <a:r>
              <a:rPr lang="ru-RU" sz="2000" dirty="0">
                <a:solidFill>
                  <a:schemeClr val="bg1"/>
                </a:solidFill>
                <a:latin typeface="Times New Roman" panose="02020603050405020304" pitchFamily="18" charset="0"/>
                <a:cs typeface="Times New Roman" panose="02020603050405020304" pitchFamily="18" charset="0"/>
              </a:rPr>
              <a:t>7. Козлов, В.Ф.  Юрка Гусь /В.Ф.Козлов.- Л.: Дет.лит., 1980.- 352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В </a:t>
            </a:r>
            <a:r>
              <a:rPr lang="ru-RU" sz="2000" i="1" dirty="0">
                <a:solidFill>
                  <a:schemeClr val="bg1"/>
                </a:solidFill>
                <a:latin typeface="Times New Roman" panose="02020603050405020304" pitchFamily="18" charset="0"/>
                <a:cs typeface="Times New Roman" panose="02020603050405020304" pitchFamily="18" charset="0"/>
              </a:rPr>
              <a:t>книгу входят повести и рассказы ленинградского писателя Вильяма Козлова о подростках на войне.</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8.  Коржиков, В.Т. Пусть смотрит в глаза граница: Повесть</a:t>
            </a:r>
            <a:r>
              <a:rPr lang="ru-RU" sz="2000" dirty="0" smtClean="0">
                <a:solidFill>
                  <a:schemeClr val="bg1"/>
                </a:solidFill>
                <a:latin typeface="Times New Roman" panose="02020603050405020304" pitchFamily="18" charset="0"/>
                <a:cs typeface="Times New Roman" panose="02020603050405020304" pitchFamily="18" charset="0"/>
              </a:rPr>
              <a:t>/ В.Т.Коржиков</a:t>
            </a:r>
            <a:r>
              <a:rPr lang="ru-RU" sz="2000" dirty="0">
                <a:solidFill>
                  <a:schemeClr val="bg1"/>
                </a:solidFill>
                <a:latin typeface="Times New Roman" panose="02020603050405020304" pitchFamily="18" charset="0"/>
                <a:cs typeface="Times New Roman" panose="02020603050405020304" pitchFamily="18" charset="0"/>
              </a:rPr>
              <a:t>.- М.: Дет. лит., 1987.- 190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Пограничные </a:t>
            </a:r>
            <a:r>
              <a:rPr lang="ru-RU" sz="2000" i="1" dirty="0">
                <a:solidFill>
                  <a:schemeClr val="bg1"/>
                </a:solidFill>
                <a:latin typeface="Times New Roman" panose="02020603050405020304" pitchFamily="18" charset="0"/>
                <a:cs typeface="Times New Roman" panose="02020603050405020304" pitchFamily="18" charset="0"/>
              </a:rPr>
              <a:t>собаки несут службу на далекой заставе, где надежно стерегут рубежи Родины и дружат с ребятами.</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9. Меттер, И.М. Мухтар: Повесть</a:t>
            </a:r>
            <a:r>
              <a:rPr lang="ru-RU" sz="2000" dirty="0" smtClean="0">
                <a:solidFill>
                  <a:schemeClr val="bg1"/>
                </a:solidFill>
                <a:latin typeface="Times New Roman" panose="02020603050405020304" pitchFamily="18" charset="0"/>
                <a:cs typeface="Times New Roman" panose="02020603050405020304" pitchFamily="18" charset="0"/>
              </a:rPr>
              <a:t>/ И.М.Меттер</a:t>
            </a:r>
            <a:r>
              <a:rPr lang="ru-RU" sz="2000" dirty="0">
                <a:solidFill>
                  <a:schemeClr val="bg1"/>
                </a:solidFill>
                <a:latin typeface="Times New Roman" panose="02020603050405020304" pitchFamily="18" charset="0"/>
                <a:cs typeface="Times New Roman" panose="02020603050405020304" pitchFamily="18" charset="0"/>
              </a:rPr>
              <a:t>.- М.: Дет. лит., 1982.- 195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Повесть </a:t>
            </a:r>
            <a:r>
              <a:rPr lang="ru-RU" sz="2000" i="1" dirty="0">
                <a:solidFill>
                  <a:schemeClr val="bg1"/>
                </a:solidFill>
                <a:latin typeface="Times New Roman" panose="02020603050405020304" pitchFamily="18" charset="0"/>
                <a:cs typeface="Times New Roman" panose="02020603050405020304" pitchFamily="18" charset="0"/>
              </a:rPr>
              <a:t>о замечательной розыскной собаке, которая несла службу в ленинградской милиции, помогая выслеживать и задерживать преступников. Эта история легла в основу известного фильма "Ко мне, Мухтар!", полюбившегося многим.</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10. Пшимановский, Я. Четыре танкиста и собака: Повесть/ Я. Пшимановский.- М.: Дет. лит., 1970.- 224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Польский </a:t>
            </a:r>
            <a:r>
              <a:rPr lang="ru-RU" sz="2000" i="1" dirty="0">
                <a:solidFill>
                  <a:schemeClr val="bg1"/>
                </a:solidFill>
                <a:latin typeface="Times New Roman" panose="02020603050405020304" pitchFamily="18" charset="0"/>
                <a:cs typeface="Times New Roman" panose="02020603050405020304" pitchFamily="18" charset="0"/>
              </a:rPr>
              <a:t>парнишка со своим верным другом и помощником овчаркой Шариком пробирается на фронт, становится танкистом.</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11. Сорокин, В.Н. Туман идет по следу</a:t>
            </a:r>
            <a:r>
              <a:rPr lang="ru-RU" sz="2000" dirty="0" smtClean="0">
                <a:solidFill>
                  <a:schemeClr val="bg1"/>
                </a:solidFill>
                <a:latin typeface="Times New Roman" panose="02020603050405020304" pitchFamily="18" charset="0"/>
                <a:cs typeface="Times New Roman" panose="02020603050405020304" pitchFamily="18" charset="0"/>
              </a:rPr>
              <a:t>/ В.Н.Сорокин</a:t>
            </a:r>
            <a:r>
              <a:rPr lang="ru-RU" sz="2000" dirty="0">
                <a:solidFill>
                  <a:schemeClr val="bg1"/>
                </a:solidFill>
                <a:latin typeface="Times New Roman" panose="02020603050405020304" pitchFamily="18" charset="0"/>
                <a:cs typeface="Times New Roman" panose="02020603050405020304" pitchFamily="18" charset="0"/>
              </a:rPr>
              <a:t>.- М.: Изд-во ДОСААФ, 1968.- 112 с.: </a:t>
            </a:r>
            <a:r>
              <a:rPr lang="ru-RU" sz="2000" dirty="0" smtClean="0">
                <a:solidFill>
                  <a:schemeClr val="bg1"/>
                </a:solidFill>
                <a:latin typeface="Times New Roman" panose="02020603050405020304" pitchFamily="18" charset="0"/>
                <a:cs typeface="Times New Roman" panose="02020603050405020304" pitchFamily="18" charset="0"/>
              </a:rPr>
              <a:t>ил. </a:t>
            </a:r>
            <a:r>
              <a:rPr lang="ru-RU" sz="2000" i="1" dirty="0" smtClean="0">
                <a:solidFill>
                  <a:schemeClr val="bg1"/>
                </a:solidFill>
                <a:latin typeface="Times New Roman" panose="02020603050405020304" pitchFamily="18" charset="0"/>
                <a:cs typeface="Times New Roman" panose="02020603050405020304" pitchFamily="18" charset="0"/>
              </a:rPr>
              <a:t>Документальная </a:t>
            </a:r>
            <a:r>
              <a:rPr lang="ru-RU" sz="2000" i="1" dirty="0">
                <a:solidFill>
                  <a:schemeClr val="bg1"/>
                </a:solidFill>
                <a:latin typeface="Times New Roman" panose="02020603050405020304" pitchFamily="18" charset="0"/>
                <a:cs typeface="Times New Roman" panose="02020603050405020304" pitchFamily="18" charset="0"/>
              </a:rPr>
              <a:t>повесть о жизни и службе уникальной пограничной собаки и ее хозяина.</a:t>
            </a:r>
            <a:endParaRPr lang="ru-RU" sz="20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697132"/>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35802"/>
            <a:ext cx="8911687" cy="706170"/>
          </a:xfrm>
        </p:spPr>
        <p:txBody>
          <a:bodyPr/>
          <a:lstStyle/>
          <a:p>
            <a:pPr algn="ctr"/>
            <a:r>
              <a:rPr lang="ru-RU" b="1" dirty="0">
                <a:solidFill>
                  <a:schemeClr val="bg1"/>
                </a:solidFill>
              </a:rPr>
              <a:t>Большие</a:t>
            </a:r>
            <a:r>
              <a:rPr lang="ru-RU" b="1" dirty="0"/>
              <a:t> </a:t>
            </a:r>
            <a:r>
              <a:rPr lang="ru-RU" b="1" dirty="0">
                <a:solidFill>
                  <a:schemeClr val="bg1"/>
                </a:solidFill>
              </a:rPr>
              <a:t>маленькие </a:t>
            </a:r>
            <a:r>
              <a:rPr lang="ru-RU" b="1" dirty="0" smtClean="0">
                <a:solidFill>
                  <a:schemeClr val="bg1"/>
                </a:solidFill>
              </a:rPr>
              <a:t>герои</a:t>
            </a:r>
            <a:endParaRPr lang="ru-RU" dirty="0">
              <a:solidFill>
                <a:schemeClr val="bg1"/>
              </a:solidFill>
            </a:endParaRPr>
          </a:p>
        </p:txBody>
      </p:sp>
      <p:sp>
        <p:nvSpPr>
          <p:cNvPr id="3" name="Объект 2"/>
          <p:cNvSpPr>
            <a:spLocks noGrp="1"/>
          </p:cNvSpPr>
          <p:nvPr>
            <p:ph idx="1"/>
          </p:nvPr>
        </p:nvSpPr>
        <p:spPr>
          <a:xfrm>
            <a:off x="1385180" y="1013988"/>
            <a:ext cx="5821378" cy="5844012"/>
          </a:xfrm>
        </p:spPr>
        <p:txBody>
          <a:bodyPr>
            <a:normAutofit fontScale="92500" lnSpcReduction="10000"/>
          </a:bodyPr>
          <a:lstStyle/>
          <a:p>
            <a:pPr marL="0" indent="0">
              <a:buNone/>
            </a:pPr>
            <a:r>
              <a:rPr lang="ru-RU" sz="2400" dirty="0">
                <a:solidFill>
                  <a:schemeClr val="bg1"/>
                </a:solidFill>
                <a:latin typeface="Times New Roman" panose="02020603050405020304" pitchFamily="18" charset="0"/>
                <a:cs typeface="Times New Roman" panose="02020603050405020304" pitchFamily="18" charset="0"/>
              </a:rPr>
              <a:t>Вторая Мировая Война оставила неизгладимый след в истории нашей страны и всего мира. В это страшное время народ, как на передовой, так и в тылу, проявлял немереную отвагу и мужество. Как никогда была важна дружба, преданность и взаимопомощь. Подвиг советского народа и союзников трудно переоценить.</a:t>
            </a:r>
          </a:p>
          <a:p>
            <a:pPr marL="0" indent="0">
              <a:buNone/>
            </a:pPr>
            <a:r>
              <a:rPr lang="ru-RU" sz="2400" dirty="0">
                <a:solidFill>
                  <a:schemeClr val="bg1"/>
                </a:solidFill>
                <a:latin typeface="Times New Roman" panose="02020603050405020304" pitchFamily="18" charset="0"/>
                <a:cs typeface="Times New Roman" panose="02020603050405020304" pitchFamily="18" charset="0"/>
              </a:rPr>
              <a:t>Мало кто знает, что в то время бок о бок с солдатами гордо и отважно сражались братья наши меньшие. Лошади, собаки, </a:t>
            </a:r>
            <a:r>
              <a:rPr lang="ru-RU" sz="2400" dirty="0" smtClean="0">
                <a:solidFill>
                  <a:schemeClr val="bg1"/>
                </a:solidFill>
                <a:latin typeface="Times New Roman" panose="02020603050405020304" pitchFamily="18" charset="0"/>
                <a:cs typeface="Times New Roman" panose="02020603050405020304" pitchFamily="18" charset="0"/>
              </a:rPr>
              <a:t>кошки, верблюды, лоси </a:t>
            </a:r>
            <a:r>
              <a:rPr lang="ru-RU" sz="2400" dirty="0">
                <a:solidFill>
                  <a:schemeClr val="bg1"/>
                </a:solidFill>
                <a:latin typeface="Times New Roman" panose="02020603050405020304" pitchFamily="18" charset="0"/>
                <a:cs typeface="Times New Roman" panose="02020603050405020304" pitchFamily="18" charset="0"/>
              </a:rPr>
              <a:t>и голуби, как и люди совершали подвиги. И гибли, как и люди. Как и Герои Великой Отечественной Войны, боевые животные спасли тысячи человечески жизней и помогли приблизить долгожданный День Победы.</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3725" y="1013988"/>
            <a:ext cx="1885248" cy="19116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198" y="1013988"/>
            <a:ext cx="2181886" cy="19116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198" y="3103075"/>
            <a:ext cx="2181886" cy="166583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725" y="3108841"/>
            <a:ext cx="1885248" cy="1660072"/>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9199" y="4946359"/>
            <a:ext cx="2181886" cy="1557145"/>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7415" y="4946358"/>
            <a:ext cx="1851557" cy="1581189"/>
          </a:xfrm>
          <a:prstGeom prst="rect">
            <a:avLst/>
          </a:prstGeom>
        </p:spPr>
      </p:pic>
    </p:spTree>
    <p:extLst>
      <p:ext uri="{BB962C8B-B14F-4D97-AF65-F5344CB8AC3E}">
        <p14:creationId xmlns:p14="http://schemas.microsoft.com/office/powerpoint/2010/main" val="3070718986"/>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7283" y="126749"/>
            <a:ext cx="11479794" cy="6418906"/>
          </a:xfrm>
        </p:spPr>
        <p:txBody>
          <a:bodyPr>
            <a:normAutofit/>
          </a:bodyPr>
          <a:lstStyle/>
          <a:p>
            <a:pPr marL="0" indent="0">
              <a:buNone/>
            </a:pPr>
            <a:r>
              <a:rPr lang="ru-RU" i="1" dirty="0">
                <a:solidFill>
                  <a:schemeClr val="bg1"/>
                </a:solidFill>
                <a:latin typeface="Times New Roman" panose="02020603050405020304" pitchFamily="18" charset="0"/>
                <a:cs typeface="Times New Roman" panose="02020603050405020304" pitchFamily="18" charset="0"/>
              </a:rPr>
              <a:t>Лошади старались, как умели,</a:t>
            </a:r>
            <a:br>
              <a:rPr lang="ru-RU" i="1" dirty="0">
                <a:solidFill>
                  <a:schemeClr val="bg1"/>
                </a:solidFill>
                <a:latin typeface="Times New Roman" panose="02020603050405020304" pitchFamily="18" charset="0"/>
                <a:cs typeface="Times New Roman" panose="02020603050405020304" pitchFamily="18" charset="0"/>
              </a:rPr>
            </a:br>
            <a:r>
              <a:rPr lang="ru-RU" i="1" dirty="0">
                <a:solidFill>
                  <a:schemeClr val="bg1"/>
                </a:solidFill>
                <a:latin typeface="Times New Roman" panose="02020603050405020304" pitchFamily="18" charset="0"/>
                <a:cs typeface="Times New Roman" panose="02020603050405020304" pitchFamily="18" charset="0"/>
              </a:rPr>
              <a:t>Вынесли героев из атак —</a:t>
            </a:r>
            <a:br>
              <a:rPr lang="ru-RU" i="1" dirty="0">
                <a:solidFill>
                  <a:schemeClr val="bg1"/>
                </a:solidFill>
                <a:latin typeface="Times New Roman" panose="02020603050405020304" pitchFamily="18" charset="0"/>
                <a:cs typeface="Times New Roman" panose="02020603050405020304" pitchFamily="18" charset="0"/>
              </a:rPr>
            </a:br>
            <a:r>
              <a:rPr lang="ru-RU" i="1" dirty="0">
                <a:solidFill>
                  <a:schemeClr val="bg1"/>
                </a:solidFill>
                <a:latin typeface="Times New Roman" panose="02020603050405020304" pitchFamily="18" charset="0"/>
                <a:cs typeface="Times New Roman" panose="02020603050405020304" pitchFamily="18" charset="0"/>
              </a:rPr>
              <a:t>Чтоб герои в песнях прогремели,</a:t>
            </a:r>
            <a:br>
              <a:rPr lang="ru-RU" i="1" dirty="0">
                <a:solidFill>
                  <a:schemeClr val="bg1"/>
                </a:solidFill>
                <a:latin typeface="Times New Roman" panose="02020603050405020304" pitchFamily="18" charset="0"/>
                <a:cs typeface="Times New Roman" panose="02020603050405020304" pitchFamily="18" charset="0"/>
              </a:rPr>
            </a:br>
            <a:r>
              <a:rPr lang="ru-RU" i="1" dirty="0">
                <a:solidFill>
                  <a:schemeClr val="bg1"/>
                </a:solidFill>
                <a:latin typeface="Times New Roman" panose="02020603050405020304" pitchFamily="18" charset="0"/>
                <a:cs typeface="Times New Roman" panose="02020603050405020304" pitchFamily="18" charset="0"/>
              </a:rPr>
              <a:t>Только не споют о лошадях…</a:t>
            </a:r>
            <a:br>
              <a:rPr lang="ru-RU" i="1" dirty="0">
                <a:solidFill>
                  <a:schemeClr val="bg1"/>
                </a:solidFill>
                <a:latin typeface="Times New Roman" panose="02020603050405020304" pitchFamily="18" charset="0"/>
                <a:cs typeface="Times New Roman" panose="02020603050405020304" pitchFamily="18" charset="0"/>
              </a:rPr>
            </a:br>
            <a:r>
              <a:rPr lang="ru-RU" i="1" dirty="0">
                <a:solidFill>
                  <a:schemeClr val="bg1"/>
                </a:solidFill>
                <a:latin typeface="Times New Roman" panose="02020603050405020304" pitchFamily="18" charset="0"/>
                <a:cs typeface="Times New Roman" panose="02020603050405020304" pitchFamily="18" charset="0"/>
              </a:rPr>
              <a:t>(М. Щербаков, «Человек судьбой своей играет</a:t>
            </a:r>
            <a:r>
              <a:rPr lang="ru-RU" i="1" dirty="0" smtClean="0">
                <a:solidFill>
                  <a:schemeClr val="bg1"/>
                </a:solidFill>
                <a:latin typeface="Times New Roman" panose="02020603050405020304" pitchFamily="18" charset="0"/>
                <a:cs typeface="Times New Roman" panose="02020603050405020304" pitchFamily="18" charset="0"/>
              </a:rPr>
              <a:t>»)</a:t>
            </a: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endParaRPr lang="ru-RU" i="1" dirty="0">
              <a:latin typeface="Times New Roman" panose="02020603050405020304" pitchFamily="18" charset="0"/>
              <a:cs typeface="Times New Roman" panose="02020603050405020304" pitchFamily="18" charset="0"/>
            </a:endParaRPr>
          </a:p>
          <a:p>
            <a:pPr marL="0" indent="0">
              <a:buNone/>
            </a:pPr>
            <a:r>
              <a:rPr lang="ru-RU" sz="1600" dirty="0" smtClean="0">
                <a:solidFill>
                  <a:schemeClr val="bg1"/>
                </a:solidFill>
                <a:latin typeface="Times New Roman" panose="02020603050405020304" pitchFamily="18" charset="0"/>
                <a:cs typeface="Times New Roman" panose="02020603050405020304" pitchFamily="18" charset="0"/>
              </a:rPr>
              <a:t>Несмотря </a:t>
            </a:r>
            <a:r>
              <a:rPr lang="ru-RU" sz="1600" dirty="0">
                <a:solidFill>
                  <a:schemeClr val="bg1"/>
                </a:solidFill>
                <a:latin typeface="Times New Roman" panose="02020603050405020304" pitchFamily="18" charset="0"/>
                <a:cs typeface="Times New Roman" panose="02020603050405020304" pitchFamily="18" charset="0"/>
              </a:rPr>
              <a:t>на то, что Вторую Мировую называют войной моторов, лошади сыграли </a:t>
            </a:r>
            <a:r>
              <a:rPr lang="ru-RU" sz="1600" dirty="0" smtClean="0">
                <a:solidFill>
                  <a:schemeClr val="bg1"/>
                </a:solidFill>
                <a:latin typeface="Times New Roman" panose="02020603050405020304" pitchFamily="18" charset="0"/>
                <a:cs typeface="Times New Roman" panose="02020603050405020304" pitchFamily="18" charset="0"/>
              </a:rPr>
              <a:t>далеко </a:t>
            </a:r>
            <a:r>
              <a:rPr lang="ru-RU" sz="1600" dirty="0">
                <a:solidFill>
                  <a:schemeClr val="bg1"/>
                </a:solidFill>
                <a:latin typeface="Times New Roman" panose="02020603050405020304" pitchFamily="18" charset="0"/>
                <a:cs typeface="Times New Roman" panose="02020603050405020304" pitchFamily="18" charset="0"/>
              </a:rPr>
              <a:t>не последнюю роль в битвах. Только по официальным данным численность лошадей в Советской Армии составляла 1,9 миллиона голов</a:t>
            </a:r>
            <a:r>
              <a:rPr lang="ru-RU" sz="1600" dirty="0" smtClean="0">
                <a:solidFill>
                  <a:schemeClr val="bg1"/>
                </a:solidFill>
                <a:latin typeface="Times New Roman" panose="02020603050405020304" pitchFamily="18" charset="0"/>
                <a:cs typeface="Times New Roman" panose="02020603050405020304" pitchFamily="18" charset="0"/>
              </a:rPr>
              <a:t>. В </a:t>
            </a:r>
            <a:r>
              <a:rPr lang="ru-RU" sz="1600" dirty="0">
                <a:solidFill>
                  <a:schemeClr val="bg1"/>
                </a:solidFill>
                <a:latin typeface="Times New Roman" panose="02020603050405020304" pitchFamily="18" charset="0"/>
                <a:cs typeface="Times New Roman" panose="02020603050405020304" pitchFamily="18" charset="0"/>
              </a:rPr>
              <a:t>войну лошадей применяли как транспортную силу, особенно в артиллерии. Упряжка в шесть лошадей тянула пушку, меняя огневые позиции батареи.  Обозы с продовольствием и полевые кухни доставляли на позиции именно лошади. Бойцы, назначенные связными, также часто предпочитали коня мотоциклу.</a:t>
            </a:r>
          </a:p>
          <a:p>
            <a:pPr marL="0" indent="0">
              <a:buNone/>
            </a:pPr>
            <a:r>
              <a:rPr lang="ru-RU" sz="1600" dirty="0">
                <a:solidFill>
                  <a:schemeClr val="bg1"/>
                </a:solidFill>
                <a:latin typeface="Times New Roman" panose="02020603050405020304" pitchFamily="18" charset="0"/>
                <a:cs typeface="Times New Roman" panose="02020603050405020304" pitchFamily="18" charset="0"/>
              </a:rPr>
              <a:t>Несмотря на то, что лошадь не могла преодолеть больше 100км за сутки, но она могла пройти там, где не проедет никакая техника, и причем сделать это незаметно. Поэтому часто лошадей использовали для стремительных рейдов по тылам противника, для налетов и диверсий</a:t>
            </a:r>
            <a:r>
              <a:rPr lang="ru-RU" sz="1600" dirty="0" smtClean="0">
                <a:solidFill>
                  <a:schemeClr val="bg1"/>
                </a:solidFill>
                <a:latin typeface="Times New Roman" panose="02020603050405020304" pitchFamily="18" charset="0"/>
                <a:cs typeface="Times New Roman" panose="02020603050405020304" pitchFamily="18" charset="0"/>
              </a:rPr>
              <a:t>.</a:t>
            </a:r>
          </a:p>
          <a:p>
            <a:pPr marL="0" indent="0">
              <a:buNone/>
            </a:pPr>
            <a:r>
              <a:rPr lang="ru-RU" sz="1600" dirty="0">
                <a:solidFill>
                  <a:schemeClr val="bg1"/>
                </a:solidFill>
                <a:latin typeface="Times New Roman" panose="02020603050405020304" pitchFamily="18" charset="0"/>
                <a:cs typeface="Times New Roman" panose="02020603050405020304" pitchFamily="18" charset="0"/>
              </a:rPr>
              <a:t>Зачастую раненые были обязаны жизнью лошадям: большинство лазаретов были на «конной тяге</a:t>
            </a:r>
            <a:r>
              <a:rPr lang="ru-RU" sz="1600" dirty="0" smtClean="0">
                <a:solidFill>
                  <a:schemeClr val="bg1"/>
                </a:solidFill>
                <a:latin typeface="Times New Roman" panose="02020603050405020304" pitchFamily="18" charset="0"/>
                <a:cs typeface="Times New Roman" panose="02020603050405020304" pitchFamily="18" charset="0"/>
              </a:rPr>
              <a:t>». В </a:t>
            </a:r>
            <a:r>
              <a:rPr lang="ru-RU" sz="1600" dirty="0">
                <a:solidFill>
                  <a:schemeClr val="bg1"/>
                </a:solidFill>
                <a:latin typeface="Times New Roman" panose="02020603050405020304" pitchFamily="18" charset="0"/>
                <a:cs typeface="Times New Roman" panose="02020603050405020304" pitchFamily="18" charset="0"/>
              </a:rPr>
              <a:t>свою очередь люди о своих друзьях также не забывали. Раненых лошадей на поле боя не бросали, а доставляли в ветеринарные лазареты. Тяжело раненых лошадок до лазарета довозили на автотранспорте, там им делали сложные операции и выхаживали до полного восстановления. Точных данных о том, сколько лошадок погибло за войну нет. Но считается, что во Время Великой Отечественной Войны Советская Армия потеряла больше миллиона верных коней.</a:t>
            </a:r>
          </a:p>
          <a:p>
            <a:pPr marL="0" indent="0">
              <a:buNone/>
            </a:pP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078" y="126749"/>
            <a:ext cx="3471358" cy="2278079"/>
          </a:xfrm>
          <a:prstGeom prst="rect">
            <a:avLst/>
          </a:prstGeom>
        </p:spPr>
      </p:pic>
    </p:spTree>
    <p:extLst>
      <p:ext uri="{BB962C8B-B14F-4D97-AF65-F5344CB8AC3E}">
        <p14:creationId xmlns:p14="http://schemas.microsoft.com/office/powerpoint/2010/main" val="2879115724"/>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3374" y="144856"/>
            <a:ext cx="6690512" cy="2860894"/>
          </a:xfrm>
        </p:spPr>
        <p:txBody>
          <a:bodyPr>
            <a:normAutofit/>
          </a:bodyPr>
          <a:lstStyle/>
          <a:p>
            <a:r>
              <a:rPr lang="ru-RU" sz="1800" cap="none" dirty="0" smtClean="0">
                <a:solidFill>
                  <a:schemeClr val="bg1"/>
                </a:solidFill>
                <a:latin typeface="Times New Roman" panose="02020603050405020304" pitchFamily="18" charset="0"/>
                <a:cs typeface="Times New Roman" panose="02020603050405020304" pitchFamily="18" charset="0"/>
              </a:rPr>
              <a:t>Во время войны четвероногие друзья внесли свой важный вклад в общую победу. Будучи верным другом человеку, собаки выполняли самые разные роли. Собаки забирали с линии огня раненных (около 700 тысяч раненых было спасено собаками за время войны) и доставляли на поле боя боеприпасы.  Через самое пекло собаки-связисты доставали важные поручения (за годы войны ими было предано более 120 тысяч подобных поручений). В лесах и болотах собаки отыскивали наших раненных солдат и приводили к ним медиков.</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endParaRPr lang="ru-RU" sz="1800" cap="none" dirty="0">
              <a:solidFill>
                <a:schemeClr val="bg1"/>
              </a:solidFill>
            </a:endParaRPr>
          </a:p>
        </p:txBody>
      </p:sp>
      <p:sp>
        <p:nvSpPr>
          <p:cNvPr id="6" name="Текст 5"/>
          <p:cNvSpPr>
            <a:spLocks noGrp="1"/>
          </p:cNvSpPr>
          <p:nvPr>
            <p:ph type="body" idx="1"/>
          </p:nvPr>
        </p:nvSpPr>
        <p:spPr>
          <a:xfrm>
            <a:off x="63373" y="2797521"/>
            <a:ext cx="12016963" cy="3865829"/>
          </a:xfrm>
        </p:spPr>
        <p:txBody>
          <a:bodyPr>
            <a:noAutofit/>
          </a:bodyPr>
          <a:lstStyle/>
          <a:p>
            <a:r>
              <a:rPr lang="ru-RU" dirty="0">
                <a:solidFill>
                  <a:schemeClr val="bg1"/>
                </a:solidFill>
                <a:latin typeface="Times New Roman" panose="02020603050405020304" pitchFamily="18" charset="0"/>
                <a:cs typeface="Times New Roman" panose="02020603050405020304" pitchFamily="18" charset="0"/>
              </a:rPr>
              <a:t>Во время Войны четвероногие друзья внесли свой важный вклад в общую Победу. Будучи верным другом человеку, собаки выполняли самые разные роли. Собаки забирали с линии огня раненных (около 700 тысяч раненых было спасено собаками за время войны) и доставляли на поле боя боеприпасы.  Через самое пекло собаки-связисты доставали важные поручения (за годы войны ими было предано более 120 тысяч подобных поручений). В лесах и болотах собаки отыскивали наших раненных солдат и приводили к ним медиков</a:t>
            </a:r>
            <a:r>
              <a:rPr lang="ru-RU" dirty="0" smtClean="0">
                <a:solidFill>
                  <a:schemeClr val="bg1"/>
                </a:solidFill>
                <a:latin typeface="Times New Roman" panose="02020603050405020304" pitchFamily="18" charset="0"/>
                <a:cs typeface="Times New Roman" panose="02020603050405020304" pitchFamily="18" charset="0"/>
              </a:rPr>
              <a:t>.</a:t>
            </a:r>
          </a:p>
          <a:p>
            <a:r>
              <a:rPr lang="ru-RU" dirty="0">
                <a:solidFill>
                  <a:schemeClr val="bg1"/>
                </a:solidFill>
                <a:latin typeface="Times New Roman" panose="02020603050405020304" pitchFamily="18" charset="0"/>
                <a:cs typeface="Times New Roman" panose="02020603050405020304" pitchFamily="18" charset="0"/>
              </a:rPr>
              <a:t>С помощью четвероногих было разминировано 303 крупных города и населённых пункта, среди которых – Псков, Смоленск, Брянск, Львов, Минск, Киев, Сталинград, Одесса, Харьков, Воронеж, Варшава, Вена, Будапешт, Берлин, Прага, а также 18394 здания и обнаружено свыше четырёх миллионов мин. Собаки наносили и прямой удар по врагу. Собаки-истребители танков – это не самая приятная собачья профессия, появившаяся в период войны. Этих собак готовили к одному-единственному заданию в их жизни – подрыву вражеских танков</a:t>
            </a:r>
            <a:r>
              <a:rPr lang="ru-RU" dirty="0" smtClean="0">
                <a:solidFill>
                  <a:schemeClr val="bg1"/>
                </a:solidFill>
                <a:latin typeface="Times New Roman" panose="02020603050405020304" pitchFamily="18" charset="0"/>
                <a:cs typeface="Times New Roman" panose="02020603050405020304" pitchFamily="18" charset="0"/>
              </a:rPr>
              <a:t>. Для </a:t>
            </a:r>
            <a:r>
              <a:rPr lang="ru-RU" dirty="0">
                <a:solidFill>
                  <a:schemeClr val="bg1"/>
                </a:solidFill>
                <a:latin typeface="Times New Roman" panose="02020603050405020304" pitchFamily="18" charset="0"/>
                <a:cs typeface="Times New Roman" panose="02020603050405020304" pitchFamily="18" charset="0"/>
              </a:rPr>
              <a:t>этого их тренировали не бояться подлезать под движущиеся танки. Перед заданием на них одевали специальные мешки с минам. И как только собака оказывалась под бронетехникой, мина взрывалась</a:t>
            </a:r>
            <a:r>
              <a:rPr lang="ru-RU" dirty="0" smtClean="0">
                <a:solidFill>
                  <a:schemeClr val="bg1"/>
                </a:solidFill>
                <a:latin typeface="Times New Roman" panose="02020603050405020304" pitchFamily="18" charset="0"/>
                <a:cs typeface="Times New Roman" panose="02020603050405020304" pitchFamily="18" charset="0"/>
              </a:rPr>
              <a:t>. Таким </a:t>
            </a:r>
            <a:r>
              <a:rPr lang="ru-RU" dirty="0">
                <a:solidFill>
                  <a:schemeClr val="bg1"/>
                </a:solidFill>
                <a:latin typeface="Times New Roman" panose="02020603050405020304" pitchFamily="18" charset="0"/>
                <a:cs typeface="Times New Roman" panose="02020603050405020304" pitchFamily="18" charset="0"/>
              </a:rPr>
              <a:t>способом за время войны было уничтожено около 300 вражеских танков. Причиной прекращения использования собак подобным способом стал тот факт, что такие собаки стали бросаться под гусеницы не только немецких, но и советских танков.</a:t>
            </a:r>
          </a:p>
        </p:txBody>
      </p:sp>
      <p:pic>
        <p:nvPicPr>
          <p:cNvPr id="3074" name="Picture 2" descr="https://avatars.mds.yandex.net/get-zen_doc/108872/pub_5d4744befc69ab00c41b58b6_5d4746bcf0d4f400af0a893e/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612" y="174845"/>
            <a:ext cx="4662535" cy="262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9515"/>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Объект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1357" y="217282"/>
            <a:ext cx="5151030" cy="5875700"/>
          </a:xfrm>
        </p:spPr>
      </p:pic>
      <p:sp>
        <p:nvSpPr>
          <p:cNvPr id="11" name="Текст 10"/>
          <p:cNvSpPr>
            <a:spLocks noGrp="1"/>
          </p:cNvSpPr>
          <p:nvPr>
            <p:ph type="body" sz="half" idx="2"/>
          </p:nvPr>
        </p:nvSpPr>
        <p:spPr>
          <a:xfrm>
            <a:off x="380246" y="217282"/>
            <a:ext cx="5667470" cy="6292159"/>
          </a:xfrm>
        </p:spPr>
        <p:txBody>
          <a:bodyPr>
            <a:normAutofit/>
          </a:bodyPr>
          <a:lstStyle/>
          <a:p>
            <a:r>
              <a:rPr lang="ru-RU" b="1" dirty="0">
                <a:solidFill>
                  <a:schemeClr val="bg1"/>
                </a:solidFill>
                <a:latin typeface="Times New Roman" panose="02020603050405020304" pitchFamily="18" charset="0"/>
                <a:cs typeface="Times New Roman" panose="02020603050405020304" pitchFamily="18" charset="0"/>
              </a:rPr>
              <a:t>Немецкая овчарка Джульбарс – участник Великой Отечественной войны.</a:t>
            </a:r>
            <a:endParaRPr lang="ru-RU" sz="1800" b="1" dirty="0" smtClean="0">
              <a:solidFill>
                <a:schemeClr val="bg1"/>
              </a:solidFill>
              <a:latin typeface="Times New Roman" panose="02020603050405020304" pitchFamily="18" charset="0"/>
              <a:cs typeface="Times New Roman" panose="02020603050405020304" pitchFamily="18" charset="0"/>
            </a:endParaRPr>
          </a:p>
          <a:p>
            <a:r>
              <a:rPr lang="ru-RU" sz="1800" dirty="0" smtClean="0">
                <a:solidFill>
                  <a:schemeClr val="bg1"/>
                </a:solidFill>
                <a:latin typeface="Times New Roman" panose="02020603050405020304" pitchFamily="18" charset="0"/>
                <a:cs typeface="Times New Roman" panose="02020603050405020304" pitchFamily="18" charset="0"/>
              </a:rPr>
              <a:t>Служил </a:t>
            </a:r>
            <a:r>
              <a:rPr lang="ru-RU" sz="1800" dirty="0">
                <a:solidFill>
                  <a:schemeClr val="bg1"/>
                </a:solidFill>
                <a:latin typeface="Times New Roman" panose="02020603050405020304" pitchFamily="18" charset="0"/>
                <a:cs typeface="Times New Roman" panose="02020603050405020304" pitchFamily="18" charset="0"/>
              </a:rPr>
              <a:t>в 14-ой штурмовой инженерно-саперной бригаде. Единственная собака, награжденная медалью «За боевые заслуги». Благодаря его отличному чутью было разминировано 7468 мин и более 150 снарядов на территории Чехословакии, Австрии, Румынии и Венгрии (с сентября 1944 года по август 1945 года). Он также участвовал в разминировании дворцов над Дунаем, соборов Вены и замков Праги.</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Джульбарс принял участие в параде на Красной площади 1945 года. Незадолго до Парада Победы в Москве 24 июня Джульбарс получил ранение и не мог пройти в составе школы военных собак. Тогда Сталин приказал нести пса по Красной площади на своей шинели. Поэтому ее нес на руках солдат — командир 37-го отдельного батальона разминирования, кинолог, майор Александр Мазовер.</a:t>
            </a:r>
          </a:p>
        </p:txBody>
      </p:sp>
    </p:spTree>
    <p:extLst>
      <p:ext uri="{BB962C8B-B14F-4D97-AF65-F5344CB8AC3E}">
        <p14:creationId xmlns:p14="http://schemas.microsoft.com/office/powerpoint/2010/main" val="2178896804"/>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190123" y="108641"/>
            <a:ext cx="5495453" cy="3186819"/>
          </a:xfrm>
        </p:spPr>
        <p:txBody>
          <a:bodyPr/>
          <a:lstStyle/>
          <a:p>
            <a:r>
              <a:rPr lang="ru-RU" sz="1800" b="1" dirty="0">
                <a:solidFill>
                  <a:schemeClr val="bg1"/>
                </a:solidFill>
                <a:latin typeface="Times New Roman" panose="02020603050405020304" pitchFamily="18" charset="0"/>
                <a:cs typeface="Times New Roman" panose="02020603050405020304" pitchFamily="18" charset="0"/>
              </a:rPr>
              <a:t>Овчарка Дина – первая собака-диверсант.</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Участник «рельсовой войны» в Белоруссии. Она смогла успешно осуществить подрыв эшелона противника на перегоне Полоцк – Дрисса (19 августа 1943 год). В результате было уничтожено 10 вагонов, и большая часть железной дороги была выведена из строя.</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Также она отличилась при разминировании города Полоцка, где в одном из госпиталей обнаружила мину-сюрприз, оставленную немецкими солдатами для наших ребят.</a:t>
            </a:r>
          </a:p>
        </p:txBody>
      </p:sp>
      <p:pic>
        <p:nvPicPr>
          <p:cNvPr id="12" name="Объект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26835" y="3429432"/>
            <a:ext cx="3222028" cy="3222028"/>
          </a:xfrm>
        </p:spPr>
      </p:pic>
      <p:sp>
        <p:nvSpPr>
          <p:cNvPr id="10" name="Текст 9"/>
          <p:cNvSpPr>
            <a:spLocks noGrp="1"/>
          </p:cNvSpPr>
          <p:nvPr>
            <p:ph type="body" sz="quarter" idx="3"/>
          </p:nvPr>
        </p:nvSpPr>
        <p:spPr>
          <a:xfrm>
            <a:off x="6268271" y="289710"/>
            <a:ext cx="5673250" cy="2697933"/>
          </a:xfrm>
        </p:spPr>
        <p:txBody>
          <a:bodyPr/>
          <a:lstStyle/>
          <a:p>
            <a:r>
              <a:rPr lang="ru-RU" sz="1800" b="1" dirty="0">
                <a:solidFill>
                  <a:schemeClr val="bg1"/>
                </a:solidFill>
                <a:latin typeface="Times New Roman" panose="02020603050405020304" pitchFamily="18" charset="0"/>
                <a:cs typeface="Times New Roman" panose="02020603050405020304" pitchFamily="18" charset="0"/>
              </a:rPr>
              <a:t>Шотландский колли по кличке Дик.</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Миноискатель. Дик «проходил службу» во 2-ом отдельном полку специальной службы – «</a:t>
            </a:r>
            <a:r>
              <a:rPr lang="ru-RU" sz="1800" dirty="0" err="1">
                <a:solidFill>
                  <a:schemeClr val="bg1"/>
                </a:solidFill>
                <a:latin typeface="Times New Roman" panose="02020603050405020304" pitchFamily="18" charset="0"/>
                <a:cs typeface="Times New Roman" panose="02020603050405020304" pitchFamily="18" charset="0"/>
              </a:rPr>
              <a:t>Келецкий</a:t>
            </a:r>
            <a:r>
              <a:rPr lang="ru-RU" sz="1800" dirty="0">
                <a:solidFill>
                  <a:schemeClr val="bg1"/>
                </a:solidFill>
                <a:latin typeface="Times New Roman" panose="02020603050405020304" pitchFamily="18" charset="0"/>
                <a:cs typeface="Times New Roman" panose="02020603050405020304" pitchFamily="18" charset="0"/>
              </a:rPr>
              <a:t>».</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Благодаря его чутью были спасены жизни тысячи людей. Самой известной заслугой Дика является обнаружение 2,5-тонного фугаса с часовым механизмом. Он был обнаружен собакой в фундаменте Павловского дворца (Ленинград) за час до момента взрыва. Если бы не эта собака, то взрыв унес бы тысячи человеческих жизней</a:t>
            </a:r>
            <a:r>
              <a:rPr lang="ru-RU" sz="1800" dirty="0" smtClean="0">
                <a:solidFill>
                  <a:schemeClr val="bg1"/>
                </a:solidFill>
                <a:latin typeface="Times New Roman" panose="02020603050405020304" pitchFamily="18" charset="0"/>
                <a:cs typeface="Times New Roman" panose="02020603050405020304" pitchFamily="18" charset="0"/>
              </a:rPr>
              <a:t>.</a:t>
            </a:r>
            <a:endParaRPr lang="ru-RU" sz="1800" dirty="0">
              <a:solidFill>
                <a:schemeClr val="bg1"/>
              </a:solidFill>
              <a:latin typeface="Times New Roman" panose="02020603050405020304" pitchFamily="18" charset="0"/>
              <a:cs typeface="Times New Roman" panose="02020603050405020304" pitchFamily="18" charset="0"/>
            </a:endParaRPr>
          </a:p>
        </p:txBody>
      </p:sp>
      <p:pic>
        <p:nvPicPr>
          <p:cNvPr id="13" name="Объект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94438" y="3429432"/>
            <a:ext cx="3215812" cy="3215812"/>
          </a:xfrm>
        </p:spPr>
      </p:pic>
    </p:spTree>
    <p:extLst>
      <p:ext uri="{BB962C8B-B14F-4D97-AF65-F5344CB8AC3E}">
        <p14:creationId xmlns:p14="http://schemas.microsoft.com/office/powerpoint/2010/main" val="3658693137"/>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4014" y="167488"/>
            <a:ext cx="4343829" cy="6418907"/>
          </a:xfrm>
        </p:spPr>
      </p:pic>
      <p:sp>
        <p:nvSpPr>
          <p:cNvPr id="6" name="Текст 5"/>
          <p:cNvSpPr>
            <a:spLocks noGrp="1"/>
          </p:cNvSpPr>
          <p:nvPr>
            <p:ph type="body" sz="half" idx="2"/>
          </p:nvPr>
        </p:nvSpPr>
        <p:spPr>
          <a:xfrm>
            <a:off x="199177" y="63374"/>
            <a:ext cx="6971168" cy="6627137"/>
          </a:xfrm>
        </p:spPr>
        <p:txBody>
          <a:bodyPr>
            <a:normAutofit lnSpcReduction="10000"/>
          </a:bodyPr>
          <a:lstStyle/>
          <a:p>
            <a:r>
              <a:rPr lang="ru-RU" sz="1800" dirty="0">
                <a:solidFill>
                  <a:schemeClr val="bg1"/>
                </a:solidFill>
                <a:latin typeface="Times New Roman" panose="02020603050405020304" pitchFamily="18" charset="0"/>
                <a:cs typeface="Times New Roman" panose="02020603050405020304" pitchFamily="18" charset="0"/>
              </a:rPr>
              <a:t>Несмотря на то, что кошки не обладают выносливостью и силой лошадей, обучаемостью собак, они также помогли людям пережить тяжелые годы войны. Благодаря своей чувствительности кошки безошибочно определяли приближение надвигающейся бомбардировки, активно выражали свое беспокойство и, таким образом, предупреждали своих хозяев о приближающейся опасности.</a:t>
            </a:r>
          </a:p>
          <a:p>
            <a:r>
              <a:rPr lang="ru-RU" sz="1800" dirty="0">
                <a:solidFill>
                  <a:schemeClr val="bg1"/>
                </a:solidFill>
                <a:latin typeface="Times New Roman" panose="02020603050405020304" pitchFamily="18" charset="0"/>
                <a:cs typeface="Times New Roman" panose="02020603050405020304" pitchFamily="18" charset="0"/>
              </a:rPr>
              <a:t>Большую роль кошки сыграли в блокадном Ленинграде. Кошки защищали продовольствие и произведения искусства Эрмитажа от посягательств крыс. Известно, что кошки приносили свою добычу хозяевам, а сами умирали от голода. Кошки свои теплом согревали детей. А когда в Ленинграде закончилась провизия, то кошки сами становились едой для людей.</a:t>
            </a:r>
          </a:p>
          <a:p>
            <a:r>
              <a:rPr lang="ru-RU" sz="1800" dirty="0">
                <a:solidFill>
                  <a:schemeClr val="bg1"/>
                </a:solidFill>
                <a:latin typeface="Times New Roman" panose="02020603050405020304" pitchFamily="18" charset="0"/>
                <a:cs typeface="Times New Roman" panose="02020603050405020304" pitchFamily="18" charset="0"/>
              </a:rPr>
              <a:t>Настало время, когда в Ленинграде не осталось ни одной кошки и город начали атаковать крысы. Интересно, что после прорыва блокады наравне с необходимым продовольствием в город ввезли более 5 тысяч дымчатых кошек, которые и спасли Ленинград от крыс</a:t>
            </a:r>
            <a:r>
              <a:rPr lang="ru-RU" sz="1800" dirty="0" smtClean="0">
                <a:solidFill>
                  <a:schemeClr val="bg1"/>
                </a:solidFill>
                <a:latin typeface="Times New Roman" panose="02020603050405020304" pitchFamily="18" charset="0"/>
                <a:cs typeface="Times New Roman" panose="02020603050405020304" pitchFamily="18" charset="0"/>
              </a:rPr>
              <a:t>. Кошки </a:t>
            </a:r>
            <a:r>
              <a:rPr lang="ru-RU" sz="1800" dirty="0">
                <a:solidFill>
                  <a:schemeClr val="bg1"/>
                </a:solidFill>
                <a:latin typeface="Times New Roman" panose="02020603050405020304" pitchFamily="18" charset="0"/>
                <a:cs typeface="Times New Roman" panose="02020603050405020304" pitchFamily="18" charset="0"/>
              </a:rPr>
              <a:t>помогали пережить войну и фронтовикам. Солдаты заводили в своих окопах и землянках кошек, и те спасали их от грызунов, а значит и от инфекций которые мыши и крысы переносили</a:t>
            </a:r>
            <a:r>
              <a:rPr lang="ru-RU" sz="1800" dirty="0" smtClean="0">
                <a:solidFill>
                  <a:schemeClr val="bg1"/>
                </a:solidFill>
                <a:latin typeface="Times New Roman" panose="02020603050405020304" pitchFamily="18" charset="0"/>
                <a:cs typeface="Times New Roman" panose="02020603050405020304" pitchFamily="18" charset="0"/>
              </a:rPr>
              <a:t>. В </a:t>
            </a:r>
            <a:r>
              <a:rPr lang="ru-RU" sz="1800" dirty="0">
                <a:solidFill>
                  <a:schemeClr val="bg1"/>
                </a:solidFill>
                <a:latin typeface="Times New Roman" panose="02020603050405020304" pitchFamily="18" charset="0"/>
                <a:cs typeface="Times New Roman" panose="02020603050405020304" pitchFamily="18" charset="0"/>
              </a:rPr>
              <a:t>Тюмени в 2008 году в память о кошках, спасших  блокадный Ленинград от крыс, был открыт «Сквер Сибирских кошек». Двенадцать скульптур кошек и котят, вылитых из чугуна и покрытых специальной золотистой краской подтверждают высказывание – «Никто не забыт, ничто не забыто»…</a:t>
            </a:r>
          </a:p>
        </p:txBody>
      </p:sp>
    </p:spTree>
    <p:extLst>
      <p:ext uri="{BB962C8B-B14F-4D97-AF65-F5344CB8AC3E}">
        <p14:creationId xmlns:p14="http://schemas.microsoft.com/office/powerpoint/2010/main" val="2743452053"/>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8729" y="3204926"/>
            <a:ext cx="5347615" cy="3423637"/>
          </a:xfrm>
        </p:spPr>
      </p:pic>
      <p:sp>
        <p:nvSpPr>
          <p:cNvPr id="6" name="Текст 5"/>
          <p:cNvSpPr>
            <a:spLocks noGrp="1"/>
          </p:cNvSpPr>
          <p:nvPr>
            <p:ph type="body" sz="half" idx="2"/>
          </p:nvPr>
        </p:nvSpPr>
        <p:spPr>
          <a:xfrm>
            <a:off x="249645" y="181822"/>
            <a:ext cx="11845785" cy="3195121"/>
          </a:xfrm>
        </p:spPr>
        <p:txBody>
          <a:bodyPr>
            <a:noAutofit/>
          </a:bodyPr>
          <a:lstStyle/>
          <a:p>
            <a:r>
              <a:rPr lang="ru-RU" sz="1800" dirty="0">
                <a:solidFill>
                  <a:schemeClr val="bg1"/>
                </a:solidFill>
                <a:latin typeface="Times New Roman" panose="02020603050405020304" pitchFamily="18" charset="0"/>
                <a:cs typeface="Times New Roman" panose="02020603050405020304" pitchFamily="18" charset="0"/>
              </a:rPr>
              <a:t>Хотя во время войны активно использовали радиосвязь, голубиная почта не канула в «лету». Дело в том, что на начало войны проводная связь действовала только на расстоянии 3 км, радио – 5 км. Кроме того, зачастую техника выходила из строя.</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И тут на помощь приходили почтовые голуби. Всего за годы войны почтовыми голубями было доставлено более 15000 «голубеграмм</a:t>
            </a:r>
            <a:r>
              <a:rPr lang="ru-RU" sz="1800" dirty="0" smtClean="0">
                <a:solidFill>
                  <a:schemeClr val="bg1"/>
                </a:solidFill>
                <a:latin typeface="Times New Roman" panose="02020603050405020304" pitchFamily="18" charset="0"/>
                <a:cs typeface="Times New Roman" panose="02020603050405020304" pitchFamily="18" charset="0"/>
              </a:rPr>
              <a:t>».</a:t>
            </a:r>
          </a:p>
          <a:p>
            <a:r>
              <a:rPr lang="ru-RU" sz="1800" dirty="0">
                <a:solidFill>
                  <a:schemeClr val="bg1"/>
                </a:solidFill>
                <a:latin typeface="Times New Roman" panose="02020603050405020304" pitchFamily="18" charset="0"/>
                <a:cs typeface="Times New Roman" panose="02020603050405020304" pitchFamily="18" charset="0"/>
              </a:rPr>
              <a:t>Голуби представляли собой такую угрозу для врага, что нацисты специально отдавали приказы снайперам отстреливать голубей и даже натаскивали ястребов, которые исполняли роль истребителей. На оккупированных территориях издавались указы Рейха об изъятии всех голубей у населения.  Большая часть изъятых птиц просто уничтожалась, наиболее породистых отправляли в Германию. За укрывательство потенциальных «пернатых партизан» их хозяину было только одно наказание — смерть</a:t>
            </a:r>
            <a:r>
              <a:rPr lang="ru-RU" sz="1800" dirty="0" smtClean="0">
                <a:solidFill>
                  <a:schemeClr val="bg1"/>
                </a:solidFill>
                <a:latin typeface="Times New Roman" panose="02020603050405020304" pitchFamily="18" charset="0"/>
                <a:cs typeface="Times New Roman" panose="02020603050405020304" pitchFamily="18" charset="0"/>
              </a:rPr>
              <a:t>.</a:t>
            </a:r>
          </a:p>
          <a:p>
            <a:endParaRPr lang="ru-RU"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867270"/>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65254" y="3139451"/>
            <a:ext cx="4801136" cy="3600853"/>
          </a:xfrm>
        </p:spPr>
      </p:pic>
      <p:sp>
        <p:nvSpPr>
          <p:cNvPr id="6" name="Текст 5"/>
          <p:cNvSpPr>
            <a:spLocks noGrp="1"/>
          </p:cNvSpPr>
          <p:nvPr>
            <p:ph type="body" sz="half" idx="2"/>
          </p:nvPr>
        </p:nvSpPr>
        <p:spPr>
          <a:xfrm>
            <a:off x="280658" y="325924"/>
            <a:ext cx="11570328" cy="3693813"/>
          </a:xfrm>
        </p:spPr>
        <p:txBody>
          <a:bodyPr>
            <a:normAutofit/>
          </a:bodyPr>
          <a:lstStyle/>
          <a:p>
            <a:r>
              <a:rPr lang="ru-RU" sz="1800" dirty="0">
                <a:solidFill>
                  <a:schemeClr val="bg1"/>
                </a:solidFill>
                <a:latin typeface="Times New Roman" panose="02020603050405020304" pitchFamily="18" charset="0"/>
                <a:cs typeface="Times New Roman" panose="02020603050405020304" pitchFamily="18" charset="0"/>
              </a:rPr>
              <a:t>Во время тяжелейших боев под Сталинградом в Астрахани формировалась 28-я резервная армия, укомплектованная пушками. Однако двигаться в путь было невозможно: во всей округе — ни грузовиков, ни лошадей. Осмотревшись, командование решило привлечь в качестве тягловой силы верблюдов. Местные власти выловили почти всех диких животных, передав их воинским частям. Солдатам пришлось непросто, многие видели двугорбых в первый раз, а здесь предстояло управлять такой махиной на передовой. Да и скверный характер животины проявляли при каждой попытке общения. На помощь пришли мальчишки-пастухи. За короткое время с их помощью красноармейцы обучили животных носить упряжку, возить повозки и полевую кухню, тащить орудие, вес которого превышал тонну. Верблюды славились выносливостью, поэтому вместо трех пар коней, полагающихся для перевозки пушек, запрягали две пары верблюдов</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a:solidFill>
                  <a:schemeClr val="bg1"/>
                </a:solidFill>
                <a:latin typeface="Times New Roman" panose="02020603050405020304" pitchFamily="18" charset="0"/>
                <a:cs typeface="Times New Roman" panose="02020603050405020304" pitchFamily="18" charset="0"/>
              </a:rPr>
              <a:t>Многие из «кораблей пустыни» погибли, но некоторые дошли и до Берлина.  Выживших животных впоследствии </a:t>
            </a:r>
            <a:r>
              <a:rPr lang="ru-RU" sz="1800" dirty="0" smtClean="0">
                <a:solidFill>
                  <a:schemeClr val="bg1"/>
                </a:solidFill>
                <a:latin typeface="Times New Roman" panose="02020603050405020304" pitchFamily="18" charset="0"/>
                <a:cs typeface="Times New Roman" panose="02020603050405020304" pitchFamily="18" charset="0"/>
              </a:rPr>
              <a:t>  отправили</a:t>
            </a:r>
            <a:r>
              <a:rPr lang="ru-RU" sz="1800" dirty="0">
                <a:solidFill>
                  <a:schemeClr val="bg1"/>
                </a:solidFill>
                <a:latin typeface="Times New Roman" panose="02020603050405020304" pitchFamily="18" charset="0"/>
                <a:cs typeface="Times New Roman" panose="02020603050405020304" pitchFamily="18" charset="0"/>
              </a:rPr>
              <a:t> в зоопарки.</a:t>
            </a:r>
          </a:p>
        </p:txBody>
      </p:sp>
    </p:spTree>
    <p:extLst>
      <p:ext uri="{BB962C8B-B14F-4D97-AF65-F5344CB8AC3E}">
        <p14:creationId xmlns:p14="http://schemas.microsoft.com/office/powerpoint/2010/main" val="4253612160"/>
      </p:ext>
    </p:extLst>
  </p:cSld>
  <p:clrMapOvr>
    <a:masterClrMapping/>
  </p:clrMapOvr>
  <mc:AlternateContent xmlns:mc="http://schemas.openxmlformats.org/markup-compatibility/2006">
    <mc:Choice xmlns:p14="http://schemas.microsoft.com/office/powerpoint/2010/main" Requires="p14">
      <p:transition spd="slow" advClick="0" advTm="10000">
        <p14:flash/>
      </p:transition>
    </mc:Choice>
    <mc:Fallback>
      <p:transition spd="slow"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233</TotalTime>
  <Words>818</Words>
  <Application>Microsoft Office PowerPoint</Application>
  <PresentationFormat>Широкоэкранный</PresentationFormat>
  <Paragraphs>54</Paragraphs>
  <Slides>12</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Century Gothic</vt:lpstr>
      <vt:lpstr>Times New Roman</vt:lpstr>
      <vt:lpstr>Wingdings 3</vt:lpstr>
      <vt:lpstr>Сектор</vt:lpstr>
      <vt:lpstr>Животные в годы войны</vt:lpstr>
      <vt:lpstr>Большие маленькие герои</vt:lpstr>
      <vt:lpstr>Презентация PowerPoint</vt:lpstr>
      <vt:lpstr>Во время войны четвероногие друзья внесли свой важный вклад в общую победу. Будучи верным другом человеку, собаки выполняли самые разные роли. Собаки забирали с линии огня раненных (около 700 тысяч раненых было спасено собаками за время войны) и доставляли на поле боя боеприпасы.  Через самое пекло собаки-связисты доставали важные поручения (за годы войны ими было предано более 120 тысяч подобных поручений). В лесах и болотах собаки отыскивали наших раненных солдат и приводили к ним медиков.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26</cp:revision>
  <dcterms:created xsi:type="dcterms:W3CDTF">2020-05-05T10:34:38Z</dcterms:created>
  <dcterms:modified xsi:type="dcterms:W3CDTF">2020-05-07T19:42:17Z</dcterms:modified>
</cp:coreProperties>
</file>